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8" r:id="rId6"/>
    <p:sldId id="263" r:id="rId7"/>
    <p:sldId id="269" r:id="rId8"/>
    <p:sldId id="262" r:id="rId9"/>
    <p:sldId id="265" r:id="rId10"/>
    <p:sldId id="270" r:id="rId11"/>
    <p:sldId id="271" r:id="rId12"/>
    <p:sldId id="266" r:id="rId13"/>
    <p:sldId id="261" r:id="rId14"/>
    <p:sldId id="272" r:id="rId15"/>
    <p:sldId id="273" r:id="rId16"/>
    <p:sldId id="274" r:id="rId17"/>
    <p:sldId id="264" r:id="rId18"/>
    <p:sldId id="267" r:id="rId19"/>
  </p:sldIdLst>
  <p:sldSz cx="9144000" cy="5143500" type="screen16x9"/>
  <p:notesSz cx="9144000" cy="6858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AAD"/>
    <a:srgbClr val="FEFFC9"/>
    <a:srgbClr val="FFCCC9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36" d="100"/>
          <a:sy n="136" d="100"/>
        </p:scale>
        <p:origin x="144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0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6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9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1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1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2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1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5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7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47D29-9285-4E72-A904-33E45BFD39AC}" type="datetimeFigureOut">
              <a:rPr lang="ru-RU" smtClean="0"/>
              <a:t>вт 21.05.19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1580-E710-4125-AC7E-EF583CDDB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4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1017" y="653512"/>
            <a:ext cx="871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ru-RU" sz="4000" b="1" spc="-40" dirty="0" smtClean="0">
                <a:solidFill>
                  <a:srgbClr val="074AA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Первое воскресенье июня –</a:t>
            </a:r>
          </a:p>
          <a:p>
            <a:pPr algn="ctr">
              <a:lnSpc>
                <a:spcPts val="4800"/>
              </a:lnSpc>
            </a:pPr>
            <a:r>
              <a:rPr lang="ru-RU" sz="4000" b="1" spc="-40" dirty="0" smtClean="0">
                <a:solidFill>
                  <a:srgbClr val="074AA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«Международный день очистки водоёмов»</a:t>
            </a:r>
            <a:endParaRPr lang="ru-RU" sz="4000" b="1" spc="-40" dirty="0">
              <a:solidFill>
                <a:srgbClr val="074AA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0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7342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Причины загрязнения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Ещё одна большая проблема загрязнения озёр и прудов – мусор.</a:t>
            </a:r>
          </a:p>
          <a:p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появляется там, где не следует, из-за деятельности человека, точнее, равнодушного отношения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людей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 природе. Особенно негативно это сказывается на обитателях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водоёмов. 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результате исчезают некоторые виды флоры, вымирает рыба, </a:t>
            </a:r>
            <a:endParaRPr lang="ru-RU" sz="2200" b="0" i="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от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водоёма исходит неприятный запах гнили и тины.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 и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до превращения в болото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недалеко,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если на помощь не придут специалисты и не займутся очисткой природного объекта. Это необходимо, ведь на поздних стадиях водоём не в состоянии применить систему самоочищения.</a:t>
            </a:r>
          </a:p>
        </p:txBody>
      </p:sp>
    </p:spTree>
    <p:extLst>
      <p:ext uri="{BB962C8B-B14F-4D97-AF65-F5344CB8AC3E}">
        <p14:creationId xmlns:p14="http://schemas.microsoft.com/office/powerpoint/2010/main" val="874078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820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Причины </a:t>
            </a:r>
            <a:r>
              <a:rPr lang="ru-RU" sz="22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загрязнения</a:t>
            </a:r>
            <a:endParaRPr lang="ru-RU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0" i="0" spc="-2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Нередко происходит и так называемое невидимое загрязнение.</a:t>
            </a:r>
          </a:p>
          <a:p>
            <a:r>
              <a:rPr lang="ru-RU" sz="2200" b="0" i="0" spc="-2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Например, с дождевыми стоками с полей в водоём попадают вещества, которыми удобряли поля. Эти удобрения весьма полезны для растений, но губительны и ядовиты для животного мира, в частности рыб.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200" b="0" i="0" spc="-2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Очень опасны нефтепродукты и стоки отходов. При частом </a:t>
            </a:r>
          </a:p>
          <a:p>
            <a:r>
              <a:rPr lang="ru-RU" sz="2200" b="0" i="0" spc="-2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сбросе всей этой гадости, водоём достаточно сложно восстановить.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0" i="0" spc="-2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Загрязняют пресные воды также кислотные дожди. </a:t>
            </a:r>
          </a:p>
          <a:p>
            <a:r>
              <a:rPr lang="ru-RU" sz="2200" b="0" i="0" spc="-2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Они повышают уровень токсических веществ и тяжёлых металлов в водоёмах. </a:t>
            </a:r>
            <a:endParaRPr lang="ru-RU" sz="2200" b="0" i="0" spc="-2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59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1" y="972000"/>
            <a:ext cx="86771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spc="-2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Методы очистки 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Кроме простого освобождения пруда от бутылок, пластика,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бумаги, металла,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применяют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механический способ очистки. Он заключается в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проведении следующих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мероприятий: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откачивание из водоёма жидкости;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удаление осадков со дна пруда или озера;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b="0" i="0" dirty="0" err="1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выстилание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дна водоёма специальной водоупорной глиной;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возвращение в водоём откаченной воды.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том случае, если данный способ неосуществим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 каким-то причинам,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используют другие технические методы.</a:t>
            </a:r>
            <a:endParaRPr lang="ru-RU" sz="2200" b="0" i="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41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0671"/>
            <a:ext cx="8601222" cy="406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200" b="1" spc="-2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Интересные факты</a:t>
            </a: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штате Нью-Йорк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(США) в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2014 году в проведении праздника участвовали 6 тысяч добровольцев. Они собрали 46 тонн мусора по береговой линии штата.</a:t>
            </a:r>
          </a:p>
          <a:p>
            <a:pPr>
              <a:lnSpc>
                <a:spcPts val="1600"/>
              </a:lnSpc>
            </a:pPr>
            <a:endParaRPr lang="ru-RU" sz="2200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2015 году на берегах реки Гудзон и в водоёмах </a:t>
            </a:r>
            <a:r>
              <a:rPr lang="ru-RU" sz="22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Кэтскилла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(США) было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собрано 1134 кг мусора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>
              <a:lnSpc>
                <a:spcPts val="1600"/>
              </a:lnSpc>
            </a:pPr>
            <a:endParaRPr lang="ru-RU" sz="2200" b="0" i="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Согласно данным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одной благотворительной организации, ежеминутно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водоёмы планеты попадает 9-15 тонн пластикового мусора. Учёные утверждают, что к 2050 году количество мусора, который попадает в море, превысит количество рыбы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200" b="0" i="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158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581875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200" b="1" spc="-2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Интересные факты</a:t>
            </a:r>
          </a:p>
          <a:p>
            <a:pPr>
              <a:lnSpc>
                <a:spcPts val="2500"/>
              </a:lnSpc>
            </a:pP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Основные организаторские моменты берут на себя дайверы. Они же являются наиболее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подготовленными и</a:t>
            </a: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активными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участниками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всех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запланированных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мероприятий.</a:t>
            </a:r>
            <a:endParaRPr lang="ru-RU" sz="2200" b="0" i="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 descr="http://odive.ru/assets/galleries/114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38729"/>
            <a:ext cx="4836795" cy="32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815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581875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200" b="1" spc="-2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Интересные факты</a:t>
            </a:r>
          </a:p>
          <a:p>
            <a:pPr>
              <a:lnSpc>
                <a:spcPts val="2500"/>
              </a:lnSpc>
            </a:pP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2011 году проведённые учёными исследования показали, что именно Голубое озеро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Новой Зеландии достойно</a:t>
            </a: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носить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титул самого чистого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озера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В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идимость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водной толщи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Голубом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озере составляет </a:t>
            </a: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примерно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80 метров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200" b="0" i="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98" name="Picture 2" descr="http://cdn.mapme.club/images/4966/49664-samoe-chistoe-oz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715411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267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581875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200" b="1" spc="-2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Интересные факты</a:t>
            </a:r>
          </a:p>
          <a:p>
            <a:pPr>
              <a:lnSpc>
                <a:spcPts val="2500"/>
              </a:lnSpc>
            </a:pP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острове Ява в Индонезии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течёт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самая грязная река в мире – </a:t>
            </a:r>
            <a:r>
              <a:rPr lang="ru-RU" sz="2200" dirty="0" err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Читарум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длинной 300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км. На её берегах находится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более 500 фабрик, которые сливают в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неё </a:t>
            </a: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промышленные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отходы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Есть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места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где из-за мусора даже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видно поверхности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воды</a:t>
            </a: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вместо рыбы там можно 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поймать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лишь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пластиковую</a:t>
            </a:r>
          </a:p>
          <a:p>
            <a:pPr>
              <a:lnSpc>
                <a:spcPts val="2500"/>
              </a:lnSpc>
            </a:pP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бутылку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250" y="7179872"/>
            <a:ext cx="78110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Самая чистая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соленая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вода — это Море </a:t>
            </a:r>
            <a:r>
              <a:rPr lang="ru-RU" sz="2200" b="0" i="0" dirty="0" err="1" smtClean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Уэделла</a:t>
            </a:r>
            <a:r>
              <a:rPr lang="ru-RU" sz="2200" b="0" i="0" dirty="0" smtClean="0">
                <a:solidFill>
                  <a:srgbClr val="333333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22" name="Picture 2" descr="https://i.pinimg.com/originals/33/0d/50/330d509d08099bf1a0dc1715291fcc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37" y="2044487"/>
            <a:ext cx="4219575" cy="281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59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5445735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Без внимания человека любой водоём через несколько десятилетий приобретёт унылый вид, утратит привлекательность берегов, а водяная гладь попросту зарастёт осокой и камышом. Не стоит оставаться в стороне, забывать о проблемах экологии. Даже маленькое дело на субботнике во имя спасения чистоты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водоёмов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способно изменить ситуацию </a:t>
            </a:r>
            <a:endParaRPr lang="ru-RU" sz="2200" b="0" i="0" dirty="0" smtClean="0">
              <a:solidFill>
                <a:srgbClr val="2D2D2D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лучшему. 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://900igr.net/up/datai/167098/0015-024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5" y="518151"/>
            <a:ext cx="3339689" cy="22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lymia.by/wp-content/uploads/2018/04/%D0%B2%D0%BE%D0%B4%D0%BE%D0%B5%D0%BC-798x5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5" y="2807073"/>
            <a:ext cx="3339689" cy="22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4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99" y="972000"/>
            <a:ext cx="864613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Лучший подарок, который вы сможете сделать озеру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 помочь специалистам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рамках Международного дня, это вступить в их ряды, хотя бы на один день. </a:t>
            </a: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И, конечно же,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нужно </a:t>
            </a: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рассказывать своим знакомым</a:t>
            </a: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 родным об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этом празднике </a:t>
            </a:r>
            <a:endParaRPr lang="ru-RU" sz="2200" b="0" i="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 о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том,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что каждый может</a:t>
            </a: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оказать помо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щь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очищении</a:t>
            </a: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водоёмов,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 не только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endParaRPr lang="ru-RU" sz="2200" b="0" i="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праздник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ru-RU" sz="2200" b="0" i="0" dirty="0" smtClean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b="1" dirty="0">
                <a:solidFill>
                  <a:srgbClr val="074AA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Пусть наши озёра и </a:t>
            </a:r>
            <a:r>
              <a:rPr lang="ru-RU" sz="2200" b="1" dirty="0" smtClean="0">
                <a:solidFill>
                  <a:srgbClr val="074AA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реки</a:t>
            </a:r>
          </a:p>
          <a:p>
            <a:pPr>
              <a:lnSpc>
                <a:spcPts val="2500"/>
              </a:lnSpc>
            </a:pPr>
            <a:r>
              <a:rPr lang="ru-RU" sz="2200" b="1" dirty="0">
                <a:solidFill>
                  <a:srgbClr val="074AA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всегда будут чистыми </a:t>
            </a:r>
            <a:r>
              <a:rPr lang="ru-RU" sz="2200" b="1" dirty="0" smtClean="0">
                <a:solidFill>
                  <a:srgbClr val="074AA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безопасными!</a:t>
            </a:r>
            <a:endParaRPr lang="ru-RU" sz="2200" b="1" dirty="0">
              <a:solidFill>
                <a:srgbClr val="074AA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https://c.pxhere.com/photos/d3/e2/lake_nature_pond_reflection_sky_trees_water-980808.jpg!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12" y="1689111"/>
            <a:ext cx="4489959" cy="28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29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5533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0" dirty="0" smtClean="0"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Международный день очистки водоёмов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России, Украине, Беларуси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отмечается ежегодно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первое воскресенье июня. 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этих странах его справляют летом из-за климата, который не позволяет проводить очистку водоёмов и берегов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другое время года. </a:t>
            </a:r>
            <a:r>
              <a:rPr lang="ru-RU" sz="2200" dirty="0">
                <a:solidFill>
                  <a:srgbClr val="2D2D2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рубежом масштабные экологические мероприятия по очистке проходят в начале осени.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Обычно его отмечают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два выходных дня подряд–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субботу и воскресенье.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6269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37803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Цель</a:t>
            </a:r>
            <a:r>
              <a:rPr lang="ru-RU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Международного дня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очистки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водоёмов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</a:p>
          <a:p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привлечение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внимания</a:t>
            </a:r>
            <a:endParaRPr lang="ru-RU" sz="2200" dirty="0" smtClean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людей к проблеме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очистки 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океанов, морей, озёр и рек 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от загрязнений.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8" name="Picture 4" descr="http://seapegas.com/wp-content/uploads/2017/12/%D1%87%D0%B8%D1%89%D0%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79" y="1158240"/>
            <a:ext cx="4734560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508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650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0" dirty="0" smtClean="0">
                <a:solidFill>
                  <a:srgbClr val="0070C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Инициаторы праздника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– члены американской профессиональной Ассоциации инструкторов по дайвингу. Впервые он прошёл во многих странах мира в 1995 году. 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России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Украине, Беларуси отмечается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 2003 года.</a:t>
            </a:r>
          </a:p>
        </p:txBody>
      </p:sp>
      <p:pic>
        <p:nvPicPr>
          <p:cNvPr id="1026" name="Picture 2" descr="http://www.galiotisclub.ru/images/O702da684d901f71518489b07b172e8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7" y="2504275"/>
            <a:ext cx="4340225" cy="24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3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65044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проведении праздника </a:t>
            </a:r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участвуют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дайверы, добровольцы,</a:t>
            </a:r>
            <a:r>
              <a:rPr lang="ru-RU" sz="2200" dirty="0" smtClean="0">
                <a:solidFill>
                  <a:srgbClr val="2D2D2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dirty="0">
                <a:solidFill>
                  <a:srgbClr val="2D2D2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которым не безразлично будущее </a:t>
            </a:r>
            <a:r>
              <a:rPr lang="ru-RU" sz="2200" dirty="0" smtClean="0">
                <a:solidFill>
                  <a:srgbClr val="2D2D2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планеты,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 также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экологические организации. </a:t>
            </a:r>
            <a:r>
              <a:rPr lang="ru-RU" sz="2200" dirty="0">
                <a:solidFill>
                  <a:srgbClr val="2D2D2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</a:t>
            </a:r>
            <a:r>
              <a:rPr lang="ru-RU" sz="2200" dirty="0" smtClean="0">
                <a:solidFill>
                  <a:srgbClr val="2D2D2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естные администрации помогают </a:t>
            </a:r>
            <a:r>
              <a:rPr lang="ru-RU" sz="2200" dirty="0">
                <a:solidFill>
                  <a:srgbClr val="2D2D2D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финансово, а также организовывают своевременный вывоз мусора. </a:t>
            </a:r>
            <a:endParaRPr lang="ru-RU" sz="2200" dirty="0" smtClean="0">
              <a:solidFill>
                <a:srgbClr val="2D2D2D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2500"/>
              </a:lnSpc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Создаются общественные группы, которые помогают убрать мусор из общественных мест отдыха. Помогают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также школьники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студенты, бизнесмены, некоммерческие организации и волонтёры.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Каждый сознательный человек приходит на субботник, чтобы внести свой вклад в сбережение водного богатства планеты. Чтобы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поддержать дух праздника, организаторы устраивают конкурсы и соревнования.</a:t>
            </a:r>
            <a:endParaRPr lang="ru-RU" sz="2200" b="0" i="0" dirty="0">
              <a:solidFill>
                <a:srgbClr val="00000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000" y="5143500"/>
            <a:ext cx="86504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02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3503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Чтобы привлечь к проблеме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максимум внимания, пополнить ряды активистов, ежегодно в день очистки водоёмов проводятся показательные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выступления дайверов,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различные соревнования между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командами. Такие мероприятия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помогают сплотить дух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участников, которые трудятся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 общее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благо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для своего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дома – Земли. 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" name="Picture 2" descr="https://u74.ru/files/images/news/2014/06/03/3295_o51616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5" y="1792085"/>
            <a:ext cx="4144958" cy="31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71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99" y="972000"/>
            <a:ext cx="85818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Этот праздник просто необходим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поскольку учёные шокируют неутешительной статистикой. По их мнению, к 2050 году вторичного сырья (отходов)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 морях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станет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значительно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больше, нежели морских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обитателей!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Пугающая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картина требует всеобщего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внимания к проведению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масштабных экологических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акций.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http://www.diving44.ru/wp-content/uploads/2015/06/yKP_fq0EK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2" y="1781175"/>
            <a:ext cx="4493418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6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999" y="972000"/>
            <a:ext cx="85628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 сожалению, сегодняшняя экологическая ситуация, постоянно развивающаяся деятельность человека изменили до неузнаваемости химический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состав воды. Речь идёт о</a:t>
            </a:r>
          </a:p>
          <a:p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глобальном загрязнении </a:t>
            </a:r>
          </a:p>
          <a:p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водоёмов </a:t>
            </a:r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промышленными и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бытовыми отходами. При такой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картине планета просто 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не способна справиться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с проблемой без активной</a:t>
            </a:r>
          </a:p>
          <a:p>
            <a:r>
              <a:rPr lang="ru-RU" sz="2200" b="0" i="0" dirty="0" smtClean="0">
                <a:solidFill>
                  <a:srgbClr val="2D2D2D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повседневной помощи человека.</a:t>
            </a:r>
            <a:endParaRPr lang="ru-RU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 descr="https://chistim-prud.ru/wp-content/uploads/2017/04/DSCN3087-768x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766887"/>
            <a:ext cx="4057649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975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00" y="972000"/>
            <a:ext cx="87342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Причины загрязнения </a:t>
            </a:r>
            <a:endParaRPr lang="ru-RU" sz="2200" b="1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Качество </a:t>
            </a:r>
            <a:r>
              <a:rPr lang="ru-RU" sz="22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воды в водоёмах, реках, </a:t>
            </a:r>
            <a:r>
              <a:rPr lang="ru-RU" sz="2200" dirty="0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прудах снижается под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воздействием разнообразных факторов.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Во-первых, разрушаются берега из-за ветров и вымывания.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Во-вторых, большую отрицательную роль играет</a:t>
            </a:r>
          </a:p>
          <a:p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растительность. Осока, камыш образуют целые заросли и «забивают» пруд либо озеро. Ну, а другой враг водоёмов – ряска, из-за которой вода буквально начинает «цвести», меняет оттенок на мутный зеленоватый или красноватый. Процесс ухудшает развитие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различных </a:t>
            </a:r>
            <a:r>
              <a:rPr lang="ru-RU" sz="2200" b="0" i="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бактерий.</a:t>
            </a:r>
          </a:p>
        </p:txBody>
      </p:sp>
    </p:spTree>
    <p:extLst>
      <p:ext uri="{BB962C8B-B14F-4D97-AF65-F5344CB8AC3E}">
        <p14:creationId xmlns:p14="http://schemas.microsoft.com/office/powerpoint/2010/main" val="3653429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</TotalTime>
  <Words>1007</Words>
  <Application>Microsoft Office PowerPoint</Application>
  <PresentationFormat>Экран (16:9)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79</cp:revision>
  <dcterms:created xsi:type="dcterms:W3CDTF">2019-05-05T13:09:29Z</dcterms:created>
  <dcterms:modified xsi:type="dcterms:W3CDTF">2019-05-21T16:13:30Z</dcterms:modified>
</cp:coreProperties>
</file>