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949" r:id="rId2"/>
    <p:sldId id="970" r:id="rId3"/>
    <p:sldId id="975" r:id="rId4"/>
    <p:sldId id="972" r:id="rId5"/>
    <p:sldId id="973" r:id="rId6"/>
    <p:sldId id="977" r:id="rId7"/>
    <p:sldId id="978" r:id="rId8"/>
    <p:sldId id="979" r:id="rId9"/>
    <p:sldId id="980" r:id="rId10"/>
    <p:sldId id="983" r:id="rId11"/>
    <p:sldId id="981" r:id="rId12"/>
    <p:sldId id="982" r:id="rId13"/>
    <p:sldId id="993" r:id="rId14"/>
    <p:sldId id="974" r:id="rId15"/>
    <p:sldId id="969" r:id="rId16"/>
    <p:sldId id="955" r:id="rId17"/>
    <p:sldId id="962" r:id="rId18"/>
    <p:sldId id="967" r:id="rId19"/>
    <p:sldId id="994" r:id="rId20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F86"/>
    <a:srgbClr val="164E4E"/>
    <a:srgbClr val="003743"/>
    <a:srgbClr val="23A3A8"/>
    <a:srgbClr val="6FD5D5"/>
    <a:srgbClr val="006699"/>
    <a:srgbClr val="39D0D6"/>
    <a:srgbClr val="9FE3E3"/>
    <a:srgbClr val="0080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98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3C43E-7DBA-4AF5-916D-668A1915F45C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4F0AE4D-5987-4EC1-A003-27A45A17CB81}">
      <dgm:prSet phldrT="[Текст]" custT="1"/>
      <dgm:spPr/>
      <dgm:t>
        <a:bodyPr/>
        <a:lstStyle/>
        <a:p>
          <a:r>
            <a:rPr lang="ru-RU" sz="2400" b="1" dirty="0"/>
            <a:t>Цели</a:t>
          </a:r>
        </a:p>
      </dgm:t>
    </dgm:pt>
    <dgm:pt modelId="{5BC07A72-113F-4DEE-817D-0E3EE2C3A395}" type="parTrans" cxnId="{4527882F-861F-489A-ADB0-7766A7256DE4}">
      <dgm:prSet/>
      <dgm:spPr/>
      <dgm:t>
        <a:bodyPr/>
        <a:lstStyle/>
        <a:p>
          <a:endParaRPr lang="ru-RU"/>
        </a:p>
      </dgm:t>
    </dgm:pt>
    <dgm:pt modelId="{66351726-B4A6-4A7C-83F2-27505B067DA0}" type="sibTrans" cxnId="{4527882F-861F-489A-ADB0-7766A7256DE4}">
      <dgm:prSet/>
      <dgm:spPr/>
      <dgm:t>
        <a:bodyPr/>
        <a:lstStyle/>
        <a:p>
          <a:endParaRPr lang="ru-RU"/>
        </a:p>
      </dgm:t>
    </dgm:pt>
    <dgm:pt modelId="{1542C266-247B-43E3-BA63-7933D0BEED1E}">
      <dgm:prSet phldrT="[Текст]" custT="1"/>
      <dgm:spPr/>
      <dgm:t>
        <a:bodyPr/>
        <a:lstStyle/>
        <a:p>
          <a:r>
            <a:rPr lang="ru-RU" sz="1800" b="1" dirty="0"/>
            <a:t>Показатели, методы сбора информации</a:t>
          </a:r>
        </a:p>
      </dgm:t>
    </dgm:pt>
    <dgm:pt modelId="{FF40DE35-9205-46AF-8B12-4B6C8224B19E}" type="parTrans" cxnId="{5C1DF88E-23CF-4AC7-898F-93D25B93A61A}">
      <dgm:prSet/>
      <dgm:spPr/>
      <dgm:t>
        <a:bodyPr/>
        <a:lstStyle/>
        <a:p>
          <a:endParaRPr lang="ru-RU"/>
        </a:p>
      </dgm:t>
    </dgm:pt>
    <dgm:pt modelId="{E54A3B7C-9B4D-4BD1-93BF-64673EFACED8}" type="sibTrans" cxnId="{5C1DF88E-23CF-4AC7-898F-93D25B93A61A}">
      <dgm:prSet/>
      <dgm:spPr/>
      <dgm:t>
        <a:bodyPr/>
        <a:lstStyle/>
        <a:p>
          <a:endParaRPr lang="ru-RU"/>
        </a:p>
      </dgm:t>
    </dgm:pt>
    <dgm:pt modelId="{4E1CF118-552A-451D-88F4-34F3F6949EFF}">
      <dgm:prSet phldrT="[Текст]" custT="1"/>
      <dgm:spPr/>
      <dgm:t>
        <a:bodyPr/>
        <a:lstStyle/>
        <a:p>
          <a:r>
            <a:rPr lang="ru-RU" sz="2000" b="1" dirty="0"/>
            <a:t>Мониторинг</a:t>
          </a:r>
        </a:p>
      </dgm:t>
    </dgm:pt>
    <dgm:pt modelId="{6393243E-BEAB-4EF8-962E-41B0B73129D9}" type="parTrans" cxnId="{6F66A696-CB84-49F3-A3F3-EF5DCAB7F692}">
      <dgm:prSet/>
      <dgm:spPr/>
      <dgm:t>
        <a:bodyPr/>
        <a:lstStyle/>
        <a:p>
          <a:endParaRPr lang="ru-RU"/>
        </a:p>
      </dgm:t>
    </dgm:pt>
    <dgm:pt modelId="{6E8237AD-53C4-48D5-9A5E-06F238535A59}" type="sibTrans" cxnId="{6F66A696-CB84-49F3-A3F3-EF5DCAB7F692}">
      <dgm:prSet/>
      <dgm:spPr/>
      <dgm:t>
        <a:bodyPr/>
        <a:lstStyle/>
        <a:p>
          <a:endParaRPr lang="ru-RU"/>
        </a:p>
      </dgm:t>
    </dgm:pt>
    <dgm:pt modelId="{9F7185EC-3FB6-4689-BF64-9CF477831372}">
      <dgm:prSet phldrT="[Текст]"/>
      <dgm:spPr/>
      <dgm:t>
        <a:bodyPr/>
        <a:lstStyle/>
        <a:p>
          <a:r>
            <a:rPr lang="ru-RU" b="1" dirty="0"/>
            <a:t>Анализ мониторинга и рекомендаций</a:t>
          </a:r>
        </a:p>
      </dgm:t>
    </dgm:pt>
    <dgm:pt modelId="{3D7FA591-608C-4EC2-A571-E227D9638508}" type="parTrans" cxnId="{8CDC91CC-EFCD-4E46-A270-53F50F8AE176}">
      <dgm:prSet/>
      <dgm:spPr/>
      <dgm:t>
        <a:bodyPr/>
        <a:lstStyle/>
        <a:p>
          <a:endParaRPr lang="ru-RU"/>
        </a:p>
      </dgm:t>
    </dgm:pt>
    <dgm:pt modelId="{A2251EDF-2A1C-4858-88C6-19EFAF656B25}" type="sibTrans" cxnId="{8CDC91CC-EFCD-4E46-A270-53F50F8AE176}">
      <dgm:prSet/>
      <dgm:spPr/>
      <dgm:t>
        <a:bodyPr/>
        <a:lstStyle/>
        <a:p>
          <a:endParaRPr lang="ru-RU"/>
        </a:p>
      </dgm:t>
    </dgm:pt>
    <dgm:pt modelId="{B10B6700-13D3-4EDF-B713-4E00E793EA6E}">
      <dgm:prSet phldrT="[Текст]" custT="1"/>
      <dgm:spPr/>
      <dgm:t>
        <a:bodyPr/>
        <a:lstStyle/>
        <a:p>
          <a:r>
            <a:rPr lang="ru-RU" sz="1800" b="1" dirty="0"/>
            <a:t>Меры и управленческие решения</a:t>
          </a:r>
        </a:p>
      </dgm:t>
    </dgm:pt>
    <dgm:pt modelId="{AF074162-B5A3-4780-9A3A-C14B5D185855}" type="parTrans" cxnId="{5617BB1C-624C-4532-A151-2713335EC13D}">
      <dgm:prSet/>
      <dgm:spPr/>
      <dgm:t>
        <a:bodyPr/>
        <a:lstStyle/>
        <a:p>
          <a:endParaRPr lang="ru-RU"/>
        </a:p>
      </dgm:t>
    </dgm:pt>
    <dgm:pt modelId="{E9D17382-4ACE-4A57-9CF7-40E8F41A0A79}" type="sibTrans" cxnId="{5617BB1C-624C-4532-A151-2713335EC13D}">
      <dgm:prSet/>
      <dgm:spPr/>
      <dgm:t>
        <a:bodyPr/>
        <a:lstStyle/>
        <a:p>
          <a:endParaRPr lang="ru-RU"/>
        </a:p>
      </dgm:t>
    </dgm:pt>
    <dgm:pt modelId="{DCC9ABBE-0A08-4447-B22E-7B593D3340EB}">
      <dgm:prSet/>
      <dgm:spPr/>
      <dgm:t>
        <a:bodyPr/>
        <a:lstStyle/>
        <a:p>
          <a:r>
            <a:rPr lang="ru-RU" b="1" dirty="0"/>
            <a:t>Анализ эффективности</a:t>
          </a:r>
        </a:p>
      </dgm:t>
    </dgm:pt>
    <dgm:pt modelId="{C4A42170-3DC7-49D2-8876-E9DDB5F80231}" type="parTrans" cxnId="{4C8CA02B-2119-4A1A-96E7-D0BD4B671832}">
      <dgm:prSet/>
      <dgm:spPr/>
      <dgm:t>
        <a:bodyPr/>
        <a:lstStyle/>
        <a:p>
          <a:endParaRPr lang="ru-RU"/>
        </a:p>
      </dgm:t>
    </dgm:pt>
    <dgm:pt modelId="{DB5E37BC-8682-45ED-888E-BCB3C61AD08C}" type="sibTrans" cxnId="{4C8CA02B-2119-4A1A-96E7-D0BD4B671832}">
      <dgm:prSet/>
      <dgm:spPr/>
      <dgm:t>
        <a:bodyPr/>
        <a:lstStyle/>
        <a:p>
          <a:endParaRPr lang="ru-RU"/>
        </a:p>
      </dgm:t>
    </dgm:pt>
    <dgm:pt modelId="{A3B2D798-CFE2-4D14-9124-F61EBBE21A73}" type="pres">
      <dgm:prSet presAssocID="{2AD3C43E-7DBA-4AF5-916D-668A1915F4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8D6DA-C26B-4D0F-B556-D877A0B2C977}" type="pres">
      <dgm:prSet presAssocID="{2AD3C43E-7DBA-4AF5-916D-668A1915F45C}" presName="cycle" presStyleCnt="0"/>
      <dgm:spPr/>
    </dgm:pt>
    <dgm:pt modelId="{17D2C775-6EE7-40DD-8551-323326B57908}" type="pres">
      <dgm:prSet presAssocID="{84F0AE4D-5987-4EC1-A003-27A45A17CB81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DF379-F893-4C08-A85C-626C1EEC7C60}" type="pres">
      <dgm:prSet presAssocID="{66351726-B4A6-4A7C-83F2-27505B067DA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A37A46E-EFA3-4EB4-B1D0-47C80382EB0A}" type="pres">
      <dgm:prSet presAssocID="{1542C266-247B-43E3-BA63-7933D0BEED1E}" presName="nodeFollowingNodes" presStyleLbl="node1" presStyleIdx="1" presStyleCnt="6" custScaleX="107759" custRadScaleRad="101560" custRadScaleInc="-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3EC91-1033-4142-8FB8-10AAE9A9A311}" type="pres">
      <dgm:prSet presAssocID="{4E1CF118-552A-451D-88F4-34F3F6949EFF}" presName="nodeFollowingNodes" presStyleLbl="node1" presStyleIdx="2" presStyleCnt="6" custScaleX="107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BE1AA-4E06-4B90-98CA-479F60F6C164}" type="pres">
      <dgm:prSet presAssocID="{9F7185EC-3FB6-4689-BF64-9CF477831372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8E66D-C5EB-422B-A7AF-62F25BA6E9E5}" type="pres">
      <dgm:prSet presAssocID="{B10B6700-13D3-4EDF-B713-4E00E793EA6E}" presName="nodeFollowingNodes" presStyleLbl="node1" presStyleIdx="4" presStyleCnt="6" custScaleX="111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3E0A2-6A17-492E-AD5B-788153D0528B}" type="pres">
      <dgm:prSet presAssocID="{DCC9ABBE-0A08-4447-B22E-7B593D3340EB}" presName="nodeFollowingNodes" presStyleLbl="node1" presStyleIdx="5" presStyleCnt="6" custScaleX="110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38D83-F0E2-453C-B6C6-12CF04B7F690}" type="presOf" srcId="{9F7185EC-3FB6-4689-BF64-9CF477831372}" destId="{8F3BE1AA-4E06-4B90-98CA-479F60F6C164}" srcOrd="0" destOrd="0" presId="urn:microsoft.com/office/officeart/2005/8/layout/cycle3"/>
    <dgm:cxn modelId="{5617BB1C-624C-4532-A151-2713335EC13D}" srcId="{2AD3C43E-7DBA-4AF5-916D-668A1915F45C}" destId="{B10B6700-13D3-4EDF-B713-4E00E793EA6E}" srcOrd="4" destOrd="0" parTransId="{AF074162-B5A3-4780-9A3A-C14B5D185855}" sibTransId="{E9D17382-4ACE-4A57-9CF7-40E8F41A0A79}"/>
    <dgm:cxn modelId="{A1372E08-1A2D-4AB1-A51B-6D6AA659E2E7}" type="presOf" srcId="{B10B6700-13D3-4EDF-B713-4E00E793EA6E}" destId="{3BD8E66D-C5EB-422B-A7AF-62F25BA6E9E5}" srcOrd="0" destOrd="0" presId="urn:microsoft.com/office/officeart/2005/8/layout/cycle3"/>
    <dgm:cxn modelId="{5C1DF88E-23CF-4AC7-898F-93D25B93A61A}" srcId="{2AD3C43E-7DBA-4AF5-916D-668A1915F45C}" destId="{1542C266-247B-43E3-BA63-7933D0BEED1E}" srcOrd="1" destOrd="0" parTransId="{FF40DE35-9205-46AF-8B12-4B6C8224B19E}" sibTransId="{E54A3B7C-9B4D-4BD1-93BF-64673EFACED8}"/>
    <dgm:cxn modelId="{A5B8195B-E142-46C5-9D09-D2CE0B17F70F}" type="presOf" srcId="{66351726-B4A6-4A7C-83F2-27505B067DA0}" destId="{265DF379-F893-4C08-A85C-626C1EEC7C60}" srcOrd="0" destOrd="0" presId="urn:microsoft.com/office/officeart/2005/8/layout/cycle3"/>
    <dgm:cxn modelId="{D8FDA8A5-8DDC-4D1F-8258-E4263391394F}" type="presOf" srcId="{1542C266-247B-43E3-BA63-7933D0BEED1E}" destId="{6A37A46E-EFA3-4EB4-B1D0-47C80382EB0A}" srcOrd="0" destOrd="0" presId="urn:microsoft.com/office/officeart/2005/8/layout/cycle3"/>
    <dgm:cxn modelId="{8CDC91CC-EFCD-4E46-A270-53F50F8AE176}" srcId="{2AD3C43E-7DBA-4AF5-916D-668A1915F45C}" destId="{9F7185EC-3FB6-4689-BF64-9CF477831372}" srcOrd="3" destOrd="0" parTransId="{3D7FA591-608C-4EC2-A571-E227D9638508}" sibTransId="{A2251EDF-2A1C-4858-88C6-19EFAF656B25}"/>
    <dgm:cxn modelId="{4C8CA02B-2119-4A1A-96E7-D0BD4B671832}" srcId="{2AD3C43E-7DBA-4AF5-916D-668A1915F45C}" destId="{DCC9ABBE-0A08-4447-B22E-7B593D3340EB}" srcOrd="5" destOrd="0" parTransId="{C4A42170-3DC7-49D2-8876-E9DDB5F80231}" sibTransId="{DB5E37BC-8682-45ED-888E-BCB3C61AD08C}"/>
    <dgm:cxn modelId="{4527882F-861F-489A-ADB0-7766A7256DE4}" srcId="{2AD3C43E-7DBA-4AF5-916D-668A1915F45C}" destId="{84F0AE4D-5987-4EC1-A003-27A45A17CB81}" srcOrd="0" destOrd="0" parTransId="{5BC07A72-113F-4DEE-817D-0E3EE2C3A395}" sibTransId="{66351726-B4A6-4A7C-83F2-27505B067DA0}"/>
    <dgm:cxn modelId="{F4FDBBB2-6B5E-4B89-BE90-3C13C7A97DAC}" type="presOf" srcId="{2AD3C43E-7DBA-4AF5-916D-668A1915F45C}" destId="{A3B2D798-CFE2-4D14-9124-F61EBBE21A73}" srcOrd="0" destOrd="0" presId="urn:microsoft.com/office/officeart/2005/8/layout/cycle3"/>
    <dgm:cxn modelId="{6F66A696-CB84-49F3-A3F3-EF5DCAB7F692}" srcId="{2AD3C43E-7DBA-4AF5-916D-668A1915F45C}" destId="{4E1CF118-552A-451D-88F4-34F3F6949EFF}" srcOrd="2" destOrd="0" parTransId="{6393243E-BEAB-4EF8-962E-41B0B73129D9}" sibTransId="{6E8237AD-53C4-48D5-9A5E-06F238535A59}"/>
    <dgm:cxn modelId="{1DC07FB1-1B4B-4785-AE44-D855BFEB2739}" type="presOf" srcId="{4E1CF118-552A-451D-88F4-34F3F6949EFF}" destId="{13D3EC91-1033-4142-8FB8-10AAE9A9A311}" srcOrd="0" destOrd="0" presId="urn:microsoft.com/office/officeart/2005/8/layout/cycle3"/>
    <dgm:cxn modelId="{AA290B32-CB9B-43B8-A623-54EB5C81A0FA}" type="presOf" srcId="{84F0AE4D-5987-4EC1-A003-27A45A17CB81}" destId="{17D2C775-6EE7-40DD-8551-323326B57908}" srcOrd="0" destOrd="0" presId="urn:microsoft.com/office/officeart/2005/8/layout/cycle3"/>
    <dgm:cxn modelId="{1F8DF37C-A63C-4F8A-A97B-5AA95AA1EFEA}" type="presOf" srcId="{DCC9ABBE-0A08-4447-B22E-7B593D3340EB}" destId="{0CE3E0A2-6A17-492E-AD5B-788153D0528B}" srcOrd="0" destOrd="0" presId="urn:microsoft.com/office/officeart/2005/8/layout/cycle3"/>
    <dgm:cxn modelId="{4A77D067-E73B-43BA-ADD4-8B5AFAF5EA63}" type="presParOf" srcId="{A3B2D798-CFE2-4D14-9124-F61EBBE21A73}" destId="{1B38D6DA-C26B-4D0F-B556-D877A0B2C977}" srcOrd="0" destOrd="0" presId="urn:microsoft.com/office/officeart/2005/8/layout/cycle3"/>
    <dgm:cxn modelId="{2B0C92C8-FE5F-4276-B8DD-D3CC3E752F44}" type="presParOf" srcId="{1B38D6DA-C26B-4D0F-B556-D877A0B2C977}" destId="{17D2C775-6EE7-40DD-8551-323326B57908}" srcOrd="0" destOrd="0" presId="urn:microsoft.com/office/officeart/2005/8/layout/cycle3"/>
    <dgm:cxn modelId="{56B745A1-1F20-4F24-829E-8A4B78409C12}" type="presParOf" srcId="{1B38D6DA-C26B-4D0F-B556-D877A0B2C977}" destId="{265DF379-F893-4C08-A85C-626C1EEC7C60}" srcOrd="1" destOrd="0" presId="urn:microsoft.com/office/officeart/2005/8/layout/cycle3"/>
    <dgm:cxn modelId="{E8C64AC9-A55A-4C4D-8D91-18375C36E852}" type="presParOf" srcId="{1B38D6DA-C26B-4D0F-B556-D877A0B2C977}" destId="{6A37A46E-EFA3-4EB4-B1D0-47C80382EB0A}" srcOrd="2" destOrd="0" presId="urn:microsoft.com/office/officeart/2005/8/layout/cycle3"/>
    <dgm:cxn modelId="{F4691DD8-6936-4285-80C4-D9B18442C0AB}" type="presParOf" srcId="{1B38D6DA-C26B-4D0F-B556-D877A0B2C977}" destId="{13D3EC91-1033-4142-8FB8-10AAE9A9A311}" srcOrd="3" destOrd="0" presId="urn:microsoft.com/office/officeart/2005/8/layout/cycle3"/>
    <dgm:cxn modelId="{BAFEBF6E-CC5C-457B-BC59-5E893BE8AE61}" type="presParOf" srcId="{1B38D6DA-C26B-4D0F-B556-D877A0B2C977}" destId="{8F3BE1AA-4E06-4B90-98CA-479F60F6C164}" srcOrd="4" destOrd="0" presId="urn:microsoft.com/office/officeart/2005/8/layout/cycle3"/>
    <dgm:cxn modelId="{1AA71643-339E-4A96-AA88-C36F4C544589}" type="presParOf" srcId="{1B38D6DA-C26B-4D0F-B556-D877A0B2C977}" destId="{3BD8E66D-C5EB-422B-A7AF-62F25BA6E9E5}" srcOrd="5" destOrd="0" presId="urn:microsoft.com/office/officeart/2005/8/layout/cycle3"/>
    <dgm:cxn modelId="{4E9C8305-6555-47CE-A387-EF19018D3BE1}" type="presParOf" srcId="{1B38D6DA-C26B-4D0F-B556-D877A0B2C977}" destId="{0CE3E0A2-6A17-492E-AD5B-788153D0528B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DF379-F893-4C08-A85C-626C1EEC7C60}">
      <dsp:nvSpPr>
        <dsp:cNvPr id="0" name=""/>
        <dsp:cNvSpPr/>
      </dsp:nvSpPr>
      <dsp:spPr>
        <a:xfrm>
          <a:off x="1253366" y="-4973"/>
          <a:ext cx="5096880" cy="5096880"/>
        </a:xfrm>
        <a:prstGeom prst="circularArrow">
          <a:avLst>
            <a:gd name="adj1" fmla="val 5274"/>
            <a:gd name="adj2" fmla="val 312630"/>
            <a:gd name="adj3" fmla="val 14236597"/>
            <a:gd name="adj4" fmla="val 17122066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2C775-6EE7-40DD-8551-323326B57908}">
      <dsp:nvSpPr>
        <dsp:cNvPr id="0" name=""/>
        <dsp:cNvSpPr/>
      </dsp:nvSpPr>
      <dsp:spPr>
        <a:xfrm>
          <a:off x="2837558" y="1381"/>
          <a:ext cx="1928497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Цели</a:t>
          </a:r>
        </a:p>
      </dsp:txBody>
      <dsp:txXfrm>
        <a:off x="2884629" y="48452"/>
        <a:ext cx="1834355" cy="870106"/>
      </dsp:txXfrm>
    </dsp:sp>
    <dsp:sp modelId="{6A37A46E-EFA3-4EB4-B1D0-47C80382EB0A}">
      <dsp:nvSpPr>
        <dsp:cNvPr id="0" name=""/>
        <dsp:cNvSpPr/>
      </dsp:nvSpPr>
      <dsp:spPr>
        <a:xfrm>
          <a:off x="4580320" y="1017308"/>
          <a:ext cx="2078129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Показатели, методы сбора информации</a:t>
          </a:r>
        </a:p>
      </dsp:txBody>
      <dsp:txXfrm>
        <a:off x="4627391" y="1064379"/>
        <a:ext cx="1983987" cy="870106"/>
      </dsp:txXfrm>
    </dsp:sp>
    <dsp:sp modelId="{13D3EC91-1033-4142-8FB8-10AAE9A9A311}">
      <dsp:nvSpPr>
        <dsp:cNvPr id="0" name=""/>
        <dsp:cNvSpPr/>
      </dsp:nvSpPr>
      <dsp:spPr>
        <a:xfrm>
          <a:off x="4551870" y="3102931"/>
          <a:ext cx="2081234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Мониторинг</a:t>
          </a:r>
        </a:p>
      </dsp:txBody>
      <dsp:txXfrm>
        <a:off x="4598941" y="3150002"/>
        <a:ext cx="1987092" cy="870106"/>
      </dsp:txXfrm>
    </dsp:sp>
    <dsp:sp modelId="{8F3BE1AA-4E06-4B90-98CA-479F60F6C164}">
      <dsp:nvSpPr>
        <dsp:cNvPr id="0" name=""/>
        <dsp:cNvSpPr/>
      </dsp:nvSpPr>
      <dsp:spPr>
        <a:xfrm>
          <a:off x="2837558" y="4136781"/>
          <a:ext cx="1928497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Анализ мониторинга и рекомендаций</a:t>
          </a:r>
        </a:p>
      </dsp:txBody>
      <dsp:txXfrm>
        <a:off x="2884629" y="4183852"/>
        <a:ext cx="1834355" cy="870106"/>
      </dsp:txXfrm>
    </dsp:sp>
    <dsp:sp modelId="{3BD8E66D-C5EB-422B-A7AF-62F25BA6E9E5}">
      <dsp:nvSpPr>
        <dsp:cNvPr id="0" name=""/>
        <dsp:cNvSpPr/>
      </dsp:nvSpPr>
      <dsp:spPr>
        <a:xfrm>
          <a:off x="933106" y="3102931"/>
          <a:ext cx="2156040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Меры и управленческие решения</a:t>
          </a:r>
        </a:p>
      </dsp:txBody>
      <dsp:txXfrm>
        <a:off x="980177" y="3150002"/>
        <a:ext cx="2061898" cy="870106"/>
      </dsp:txXfrm>
    </dsp:sp>
    <dsp:sp modelId="{0CE3E0A2-6A17-492E-AD5B-788153D0528B}">
      <dsp:nvSpPr>
        <dsp:cNvPr id="0" name=""/>
        <dsp:cNvSpPr/>
      </dsp:nvSpPr>
      <dsp:spPr>
        <a:xfrm>
          <a:off x="947936" y="1035231"/>
          <a:ext cx="2126380" cy="9642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Анализ эффективности</a:t>
          </a:r>
        </a:p>
      </dsp:txBody>
      <dsp:txXfrm>
        <a:off x="995007" y="1082302"/>
        <a:ext cx="2032238" cy="870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3BC2A-98EE-4916-A533-CB285A0CDAFE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A9475-3115-4CF6-B725-658CC189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8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57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0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1" y="541356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1" y="1010680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1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57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57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52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06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48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31806"/>
            <a:ext cx="9144000" cy="12619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57" y="193412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3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0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5506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6731806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22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-1191" y="0"/>
            <a:ext cx="9144000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5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5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49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3"/>
          <p:cNvSpPr txBox="1">
            <a:spLocks/>
          </p:cNvSpPr>
          <p:nvPr/>
        </p:nvSpPr>
        <p:spPr>
          <a:xfrm>
            <a:off x="4572000" y="3659432"/>
            <a:ext cx="4114800" cy="132496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67665" y="5141109"/>
            <a:ext cx="5261060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75398">
              <a:spcBef>
                <a:spcPts val="600"/>
              </a:spcBef>
            </a:pPr>
            <a:r>
              <a:rPr lang="ru-RU" sz="2133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  <a:t>Горохова Светлана Владимировна, </a:t>
            </a:r>
            <a:r>
              <a:rPr lang="ru-RU" sz="2133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  <a:t/>
            </a:r>
            <a:br>
              <a:rPr lang="ru-RU" sz="2133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</a:br>
            <a:r>
              <a:rPr lang="ru-RU" sz="2133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  <a:t>начальник управления образования.</a:t>
            </a:r>
            <a:endParaRPr lang="ru-RU" sz="1867" dirty="0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Calibri" panose="020F0502020204030204" pitchFamily="34" charset="0"/>
            </a:endParaRPr>
          </a:p>
        </p:txBody>
      </p:sp>
      <p:sp>
        <p:nvSpPr>
          <p:cNvPr id="9" name="Title 22">
            <a:extLst>
              <a:ext uri="{FF2B5EF4-FFF2-40B4-BE49-F238E27FC236}">
                <a16:creationId xmlns="" xmlns:a16="http://schemas.microsoft.com/office/drawing/2014/main" id="{C45D41F9-E7F4-45C5-9F5B-C5DAA688B491}"/>
              </a:ext>
            </a:extLst>
          </p:cNvPr>
          <p:cNvSpPr txBox="1">
            <a:spLocks/>
          </p:cNvSpPr>
          <p:nvPr/>
        </p:nvSpPr>
        <p:spPr>
          <a:xfrm>
            <a:off x="1641" y="1716890"/>
            <a:ext cx="9174552" cy="28749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>
              <a:lnSpc>
                <a:spcPct val="120000"/>
              </a:lnSpc>
            </a:pPr>
            <a:r>
              <a:rPr lang="ru-RU" sz="2800" cap="all" dirty="0" smtClean="0">
                <a:solidFill>
                  <a:prstClr val="white"/>
                </a:solidFill>
              </a:rPr>
              <a:t>Муниципальная система </a:t>
            </a:r>
            <a:r>
              <a:rPr lang="ru-RU" sz="2800" cap="all" dirty="0">
                <a:solidFill>
                  <a:prstClr val="white"/>
                </a:solidFill>
              </a:rPr>
              <a:t>управления качеством образования: функционирование </a:t>
            </a:r>
            <a:br>
              <a:rPr lang="ru-RU" sz="2800" cap="all" dirty="0">
                <a:solidFill>
                  <a:prstClr val="white"/>
                </a:solidFill>
              </a:rPr>
            </a:br>
            <a:r>
              <a:rPr lang="ru-RU" sz="2800" cap="all" dirty="0">
                <a:solidFill>
                  <a:prstClr val="white"/>
                </a:solidFill>
              </a:rPr>
              <a:t>и перспективы её развития</a:t>
            </a:r>
            <a:endParaRPr lang="ru-RU" sz="2800" cap="all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3D4BA9F-9D29-46B8-A836-1441F3EEB013}"/>
              </a:ext>
            </a:extLst>
          </p:cNvPr>
          <p:cNvSpPr/>
          <p:nvPr/>
        </p:nvSpPr>
        <p:spPr>
          <a:xfrm>
            <a:off x="1641" y="6209155"/>
            <a:ext cx="917455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75398">
              <a:spcBef>
                <a:spcPts val="600"/>
              </a:spcBef>
            </a:pPr>
            <a:r>
              <a:rPr lang="ru-RU" sz="2133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  <a:t>2020</a:t>
            </a:r>
            <a:endParaRPr lang="ru-RU" sz="1867" dirty="0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31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2.1. Система мониторинга эффективности руководителей образовательных организаций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91124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marL="0" marR="0" indent="0" algn="ctr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Муниципальная система мониторинга эффективности руководителей образовательных организаций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Внутришкольная</a:t>
                      </a:r>
                      <a:r>
                        <a:rPr lang="ru-RU" dirty="0"/>
                        <a:t> система самодиагностики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3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2.2. Система обеспечения профессионального развития педагогических работников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632681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Муниципальная система методической работы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Внутришкольная</a:t>
                      </a:r>
                      <a:r>
                        <a:rPr lang="ru-RU" dirty="0"/>
                        <a:t> система профессионального развития педагогических работников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74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2.3. Система организации воспитания и социализации обучающихся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30137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Муниципальная система организации воспитания и социализации обучающихся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Школьная система организации воспитания и социализации обучающихся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409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800" dirty="0">
                <a:solidFill>
                  <a:schemeClr val="bg1"/>
                </a:solidFill>
                <a:latin typeface="+mn-lt"/>
              </a:rPr>
              <a:t>РЕКОМЕНДАЦИИ</a:t>
            </a:r>
          </a:p>
        </p:txBody>
      </p:sp>
      <p:sp>
        <p:nvSpPr>
          <p:cNvPr id="4" name="object 3">
            <a:extLst>
              <a:ext uri="{FF2B5EF4-FFF2-40B4-BE49-F238E27FC236}">
                <a16:creationId xmlns="" xmlns:a16="http://schemas.microsoft.com/office/drawing/2014/main" id="{4967543A-BCFE-4225-94EA-2684926BAA74}"/>
              </a:ext>
            </a:extLst>
          </p:cNvPr>
          <p:cNvSpPr txBox="1"/>
          <p:nvPr/>
        </p:nvSpPr>
        <p:spPr>
          <a:xfrm>
            <a:off x="-516250" y="2146480"/>
            <a:ext cx="9144000" cy="31951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432084" marR="478631" indent="-215265">
              <a:spcBef>
                <a:spcPts val="75"/>
              </a:spcBef>
              <a:buFont typeface="Wingdings"/>
              <a:buChar char=""/>
              <a:tabLst>
                <a:tab pos="1432560" algn="l"/>
              </a:tabLst>
            </a:pPr>
            <a:r>
              <a:rPr sz="2400" spc="-8" dirty="0">
                <a:latin typeface="Calibri"/>
                <a:cs typeface="Calibri"/>
              </a:rPr>
              <a:t>Муниципалитеты </a:t>
            </a:r>
            <a:r>
              <a:rPr sz="2400" spc="-11" dirty="0">
                <a:latin typeface="Calibri"/>
                <a:cs typeface="Calibri"/>
              </a:rPr>
              <a:t>должны разделить </a:t>
            </a:r>
            <a:r>
              <a:rPr sz="2400" spc="-4" dirty="0">
                <a:latin typeface="Calibri"/>
                <a:cs typeface="Calibri"/>
              </a:rPr>
              <a:t>ответственность  </a:t>
            </a:r>
            <a:r>
              <a:rPr sz="2400" dirty="0">
                <a:latin typeface="Calibri"/>
                <a:cs typeface="Calibri"/>
              </a:rPr>
              <a:t>за </a:t>
            </a:r>
            <a:r>
              <a:rPr sz="2400" spc="-4" dirty="0">
                <a:latin typeface="Calibri"/>
                <a:cs typeface="Calibri"/>
              </a:rPr>
              <a:t>качество образования </a:t>
            </a:r>
            <a:r>
              <a:rPr sz="2400" dirty="0">
                <a:latin typeface="Calibri"/>
                <a:cs typeface="Calibri"/>
              </a:rPr>
              <a:t>во вверенных </a:t>
            </a:r>
            <a:r>
              <a:rPr sz="2400" dirty="0" err="1">
                <a:latin typeface="Calibri"/>
                <a:cs typeface="Calibri"/>
              </a:rPr>
              <a:t>им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1" dirty="0" err="1">
                <a:latin typeface="Calibri"/>
                <a:cs typeface="Calibri"/>
              </a:rPr>
              <a:t>школах</a:t>
            </a:r>
            <a:r>
              <a:rPr lang="ru-RU" sz="2400" spc="-1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1432084" marR="61436" indent="-215265">
              <a:spcBef>
                <a:spcPts val="900"/>
              </a:spcBef>
              <a:buFont typeface="Wingdings"/>
              <a:buChar char=""/>
              <a:tabLst>
                <a:tab pos="1432560" algn="l"/>
              </a:tabLst>
            </a:pPr>
            <a:r>
              <a:rPr sz="2400" spc="-8" dirty="0">
                <a:latin typeface="Calibri"/>
                <a:cs typeface="Calibri"/>
              </a:rPr>
              <a:t>Муниципалитеты </a:t>
            </a:r>
            <a:r>
              <a:rPr sz="2400" spc="-11" dirty="0">
                <a:latin typeface="Calibri"/>
                <a:cs typeface="Calibri"/>
              </a:rPr>
              <a:t>должны </a:t>
            </a:r>
            <a:r>
              <a:rPr sz="2400" spc="-4" dirty="0">
                <a:latin typeface="Calibri"/>
                <a:cs typeface="Calibri"/>
              </a:rPr>
              <a:t>выстроить </a:t>
            </a:r>
            <a:r>
              <a:rPr sz="2400" spc="-8" dirty="0">
                <a:latin typeface="Calibri"/>
                <a:cs typeface="Calibri"/>
              </a:rPr>
              <a:t>систему </a:t>
            </a:r>
            <a:r>
              <a:rPr sz="2400" spc="-4" dirty="0">
                <a:latin typeface="Calibri"/>
                <a:cs typeface="Calibri"/>
              </a:rPr>
              <a:t>управления  качеством образования, основанную на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мониторинге</a:t>
            </a:r>
            <a:endParaRPr sz="2400" dirty="0">
              <a:latin typeface="Calibri"/>
              <a:cs typeface="Calibri"/>
            </a:endParaRPr>
          </a:p>
          <a:p>
            <a:pPr marL="1432084"/>
            <a:r>
              <a:rPr sz="2400" dirty="0">
                <a:latin typeface="Calibri"/>
                <a:cs typeface="Calibri"/>
              </a:rPr>
              <a:t>и </a:t>
            </a:r>
            <a:r>
              <a:rPr sz="2400" spc="-4" dirty="0">
                <a:latin typeface="Calibri"/>
                <a:cs typeface="Calibri"/>
              </a:rPr>
              <a:t>анализе </a:t>
            </a:r>
            <a:r>
              <a:rPr sz="2400" spc="-8" dirty="0">
                <a:latin typeface="Calibri"/>
                <a:cs typeface="Calibri"/>
              </a:rPr>
              <a:t>комплексной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dirty="0" err="1">
                <a:latin typeface="Calibri"/>
                <a:cs typeface="Calibri"/>
              </a:rPr>
              <a:t>объективной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" dirty="0" err="1">
                <a:latin typeface="Calibri"/>
                <a:cs typeface="Calibri"/>
              </a:rPr>
              <a:t>информации</a:t>
            </a:r>
            <a:r>
              <a:rPr lang="ru-RU" sz="2400" spc="-4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1432084" indent="-215265">
              <a:spcBef>
                <a:spcPts val="900"/>
              </a:spcBef>
              <a:buFont typeface="Wingdings"/>
              <a:buChar char=""/>
              <a:tabLst>
                <a:tab pos="1432560" algn="l"/>
              </a:tabLst>
            </a:pPr>
            <a:r>
              <a:rPr sz="2400" spc="-11" dirty="0">
                <a:latin typeface="Calibri"/>
                <a:cs typeface="Calibri"/>
              </a:rPr>
              <a:t>Необходимо </a:t>
            </a:r>
            <a:r>
              <a:rPr sz="2400" spc="-4" dirty="0">
                <a:latin typeface="Calibri"/>
                <a:cs typeface="Calibri"/>
              </a:rPr>
              <a:t>развивать </a:t>
            </a:r>
            <a:r>
              <a:rPr sz="2400" dirty="0">
                <a:latin typeface="Calibri"/>
                <a:cs typeface="Calibri"/>
              </a:rPr>
              <a:t>формы </a:t>
            </a:r>
            <a:r>
              <a:rPr sz="2400" spc="-4" dirty="0">
                <a:latin typeface="Calibri"/>
                <a:cs typeface="Calibri"/>
              </a:rPr>
              <a:t>реальной помощи</a:t>
            </a:r>
            <a:r>
              <a:rPr sz="2400" spc="-38" dirty="0">
                <a:latin typeface="Calibri"/>
                <a:cs typeface="Calibri"/>
              </a:rPr>
              <a:t> </a:t>
            </a:r>
            <a:r>
              <a:rPr sz="2400" spc="-11" dirty="0">
                <a:latin typeface="Calibri"/>
                <a:cs typeface="Calibri"/>
              </a:rPr>
              <a:t>школам</a:t>
            </a:r>
            <a:endParaRPr sz="2400" dirty="0">
              <a:latin typeface="Calibri"/>
              <a:cs typeface="Calibri"/>
            </a:endParaRPr>
          </a:p>
          <a:p>
            <a:pPr marL="1432084" marR="535781"/>
            <a:r>
              <a:rPr sz="2400" spc="-4" dirty="0">
                <a:latin typeface="Calibri"/>
                <a:cs typeface="Calibri"/>
              </a:rPr>
              <a:t>со стороны </a:t>
            </a:r>
            <a:r>
              <a:rPr sz="2400" spc="-8" dirty="0">
                <a:latin typeface="Calibri"/>
                <a:cs typeface="Calibri"/>
              </a:rPr>
              <a:t>муниципалитетов </a:t>
            </a:r>
            <a:r>
              <a:rPr sz="2400" spc="-4" dirty="0">
                <a:latin typeface="Calibri"/>
                <a:cs typeface="Calibri"/>
              </a:rPr>
              <a:t>по </a:t>
            </a:r>
            <a:r>
              <a:rPr sz="2400" spc="-11" dirty="0">
                <a:latin typeface="Calibri"/>
                <a:cs typeface="Calibri"/>
              </a:rPr>
              <a:t>улучшению </a:t>
            </a:r>
            <a:r>
              <a:rPr sz="2400" spc="-8" dirty="0">
                <a:latin typeface="Calibri"/>
                <a:cs typeface="Calibri"/>
              </a:rPr>
              <a:t>условий 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4" dirty="0">
                <a:latin typeface="Calibri"/>
                <a:cs typeface="Calibri"/>
              </a:rPr>
              <a:t>повышению </a:t>
            </a:r>
            <a:r>
              <a:rPr sz="2400" spc="-4" dirty="0" err="1">
                <a:latin typeface="Calibri"/>
                <a:cs typeface="Calibri"/>
              </a:rPr>
              <a:t>качества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 err="1">
                <a:latin typeface="Calibri"/>
                <a:cs typeface="Calibri"/>
              </a:rPr>
              <a:t>образования</a:t>
            </a:r>
            <a:r>
              <a:rPr lang="ru-RU" sz="240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0978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2400" cap="all" dirty="0">
                <a:solidFill>
                  <a:schemeClr val="bg1"/>
                </a:solidFill>
              </a:rPr>
              <a:t>Циклограмма управления </a:t>
            </a:r>
            <a:r>
              <a:rPr lang="en-US" sz="2400" cap="all" dirty="0">
                <a:solidFill>
                  <a:schemeClr val="bg1"/>
                </a:solidFill>
              </a:rPr>
              <a:t/>
            </a:r>
            <a:br>
              <a:rPr lang="en-US" sz="2400" cap="all" dirty="0">
                <a:solidFill>
                  <a:schemeClr val="bg1"/>
                </a:solidFill>
              </a:rPr>
            </a:br>
            <a:r>
              <a:rPr lang="ru-RU" sz="2400" cap="all" dirty="0">
                <a:solidFill>
                  <a:schemeClr val="bg1"/>
                </a:solidFill>
              </a:rPr>
              <a:t>качеством образования (ФИОКО)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69639691"/>
              </p:ext>
            </p:extLst>
          </p:nvPr>
        </p:nvGraphicFramePr>
        <p:xfrm>
          <a:off x="744071" y="1397000"/>
          <a:ext cx="7566211" cy="5102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926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17563"/>
          </a:xfrm>
          <a:prstGeom prst="rect">
            <a:avLst/>
          </a:prstGeom>
          <a:solidFill>
            <a:srgbClr val="164E4E"/>
          </a:solidFill>
        </p:spPr>
        <p:txBody>
          <a:bodyPr anchor="ctr" anchorCtr="0"/>
          <a:lstStyle/>
          <a:p>
            <a:pPr algn="ctr"/>
            <a:r>
              <a:rPr lang="ru-RU" sz="1800" cap="all" dirty="0">
                <a:solidFill>
                  <a:schemeClr val="bg1"/>
                </a:solidFill>
              </a:rPr>
              <a:t>Управленческая модель научно-методического сопровождения </a:t>
            </a:r>
            <a:br>
              <a:rPr lang="ru-RU" sz="1800" cap="all" dirty="0">
                <a:solidFill>
                  <a:schemeClr val="bg1"/>
                </a:solidFill>
              </a:rPr>
            </a:br>
            <a:r>
              <a:rPr lang="ru-RU" sz="1800" cap="all" dirty="0">
                <a:solidFill>
                  <a:schemeClr val="bg1"/>
                </a:solidFill>
              </a:rPr>
              <a:t>региональной системы оценки качества образования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8583563" y="6194137"/>
            <a:ext cx="27388" cy="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1">
            <a:extLst>
              <a:ext uri="{FF2B5EF4-FFF2-40B4-BE49-F238E27FC236}">
                <a16:creationId xmlns="" xmlns:a16="http://schemas.microsoft.com/office/drawing/2014/main" id="{552E072D-DD2A-47F3-BDDE-2BF5752D37A2}"/>
              </a:ext>
            </a:extLst>
          </p:cNvPr>
          <p:cNvGrpSpPr>
            <a:grpSpLocks/>
          </p:cNvGrpSpPr>
          <p:nvPr/>
        </p:nvGrpSpPr>
        <p:grpSpPr bwMode="auto">
          <a:xfrm>
            <a:off x="376989" y="961190"/>
            <a:ext cx="8418095" cy="5668210"/>
            <a:chOff x="143891" y="1131589"/>
            <a:chExt cx="8856979" cy="5690650"/>
          </a:xfrm>
        </p:grpSpPr>
        <p:grpSp>
          <p:nvGrpSpPr>
            <p:cNvPr id="4" name="Group 44">
              <a:extLst>
                <a:ext uri="{FF2B5EF4-FFF2-40B4-BE49-F238E27FC236}">
                  <a16:creationId xmlns="" xmlns:a16="http://schemas.microsoft.com/office/drawing/2014/main" id="{E61826C6-5251-4ECA-9F26-F90B8ABEC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532" y="1131589"/>
              <a:ext cx="8438665" cy="5690650"/>
              <a:chOff x="1212" y="1266"/>
              <a:chExt cx="9756" cy="8961"/>
            </a:xfrm>
          </p:grpSpPr>
          <p:sp>
            <p:nvSpPr>
              <p:cNvPr id="25" name="Text Box 74">
                <a:extLst>
                  <a:ext uri="{FF2B5EF4-FFF2-40B4-BE49-F238E27FC236}">
                    <a16:creationId xmlns="" xmlns:a16="http://schemas.microsoft.com/office/drawing/2014/main" id="{932D6F46-BFCA-41B4-AD78-350B84746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1" y="1266"/>
                <a:ext cx="7277" cy="99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Сбор данных о качестве образования</a:t>
                </a:r>
                <a:endParaRPr lang="ru-RU" sz="1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sz="12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Министерство образования и молодежной политики Рязанской области, РИРО, РЦОИ, экспертные группы по аттестации, предметные клубы</a:t>
                </a:r>
                <a:endParaRPr lang="ru-RU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 Box 73">
                <a:extLst>
                  <a:ext uri="{FF2B5EF4-FFF2-40B4-BE49-F238E27FC236}">
                    <a16:creationId xmlns="" xmlns:a16="http://schemas.microsoft.com/office/drawing/2014/main" id="{9BA7FEF4-AAC6-4BB5-9F9B-F6593E3B8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0" y="2445"/>
                <a:ext cx="7245" cy="92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>
                  <a:defRPr/>
                </a:pPr>
                <a:r>
                  <a:rPr lang="ru-RU" sz="14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Анализ качества образования и выявление проблем</a:t>
                </a:r>
              </a:p>
              <a:p>
                <a:pPr algn="ctr">
                  <a:defRPr/>
                </a:pPr>
                <a:r>
                  <a:rPr lang="ru-RU" sz="12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РИРО, экспертные группы по предметам, предметные клубы</a:t>
                </a:r>
              </a:p>
            </p:txBody>
          </p:sp>
          <p:sp>
            <p:nvSpPr>
              <p:cNvPr id="27" name="Text Box 72">
                <a:extLst>
                  <a:ext uri="{FF2B5EF4-FFF2-40B4-BE49-F238E27FC236}">
                    <a16:creationId xmlns="" xmlns:a16="http://schemas.microsoft.com/office/drawing/2014/main" id="{EE5FC80E-5C27-438D-86E9-BFAF842A60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1" y="3655"/>
                <a:ext cx="7242" cy="94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Изучение и обсуждение педагогического опыта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РИРО, предметные клубы, методические службы, аттестационные комиссии </a:t>
                </a:r>
              </a:p>
            </p:txBody>
          </p:sp>
          <p:sp>
            <p:nvSpPr>
              <p:cNvPr id="28" name="Text Box 71">
                <a:extLst>
                  <a:ext uri="{FF2B5EF4-FFF2-40B4-BE49-F238E27FC236}">
                    <a16:creationId xmlns="" xmlns:a16="http://schemas.microsoft.com/office/drawing/2014/main" id="{552FEEB1-AFD3-4FEC-B19A-4C9AE1A64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5" y="4885"/>
                <a:ext cx="7237" cy="139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   </a:t>
                </a:r>
                <a:r>
                  <a:rPr lang="ru-RU" sz="1200" b="1" dirty="0">
                    <a:ea typeface="Calibri" pitchFamily="34" charset="0"/>
                    <a:cs typeface="Times New Roman" pitchFamily="18" charset="0"/>
                  </a:rPr>
                  <a:t>Разработка рекомендаций для министерства образования Рязанской области,  муниципальных органов управления образованием, методических служб, РИРО</a:t>
                </a:r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УМО в системе общего образования Рязанской области</a:t>
                </a:r>
              </a:p>
            </p:txBody>
          </p:sp>
          <p:sp>
            <p:nvSpPr>
              <p:cNvPr id="29" name="Text Box 70">
                <a:extLst>
                  <a:ext uri="{FF2B5EF4-FFF2-40B4-BE49-F238E27FC236}">
                    <a16:creationId xmlns="" xmlns:a16="http://schemas.microsoft.com/office/drawing/2014/main" id="{53CAD54C-B80C-4A1D-804D-56006B8CD6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1" y="6495"/>
                <a:ext cx="7250" cy="82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Оказание методической помощи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РИРО, другие организации ДПО, НИИ, РАО</a:t>
                </a:r>
              </a:p>
            </p:txBody>
          </p:sp>
          <p:sp>
            <p:nvSpPr>
              <p:cNvPr id="30" name="Text Box 65">
                <a:extLst>
                  <a:ext uri="{FF2B5EF4-FFF2-40B4-BE49-F238E27FC236}">
                    <a16:creationId xmlns="" xmlns:a16="http://schemas.microsoft.com/office/drawing/2014/main" id="{42EBF3B8-79C4-44B5-A43B-3DEEC0E606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1" y="8814"/>
                <a:ext cx="7200" cy="141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Мониторинг реализации </a:t>
                </a:r>
                <a:br>
                  <a:rPr lang="ru-RU" sz="1400" b="1" dirty="0">
                    <a:ea typeface="Calibri" pitchFamily="34" charset="0"/>
                    <a:cs typeface="Times New Roman" pitchFamily="18" charset="0"/>
                  </a:rPr>
                </a:br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образовательных программ и рекомендаций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Министерство образования Рязанской области и управление надзора </a:t>
                </a:r>
                <a:br>
                  <a:rPr lang="ru-RU" sz="1200" i="1" dirty="0">
                    <a:ea typeface="Calibri" pitchFamily="34" charset="0"/>
                    <a:cs typeface="Times New Roman" pitchFamily="18" charset="0"/>
                  </a:rPr>
                </a:br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и контроля (контроль), МОУО и ОО (диагностика)</a:t>
                </a:r>
              </a:p>
              <a:p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Text Box 69">
                <a:extLst>
                  <a:ext uri="{FF2B5EF4-FFF2-40B4-BE49-F238E27FC236}">
                    <a16:creationId xmlns="" xmlns:a16="http://schemas.microsoft.com/office/drawing/2014/main" id="{858C4961-D0EF-40EE-AB66-5E071AE539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2" y="7477"/>
                <a:ext cx="2150" cy="8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Органы управления образованием</a:t>
                </a:r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Text Box 68">
                <a:extLst>
                  <a:ext uri="{FF2B5EF4-FFF2-40B4-BE49-F238E27FC236}">
                    <a16:creationId xmlns="" xmlns:a16="http://schemas.microsoft.com/office/drawing/2014/main" id="{7E74124F-AF45-4592-A6E9-D47BD994B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2" y="7477"/>
                <a:ext cx="2165" cy="88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Методические службы</a:t>
                </a:r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Text Box 67">
                <a:extLst>
                  <a:ext uri="{FF2B5EF4-FFF2-40B4-BE49-F238E27FC236}">
                    <a16:creationId xmlns="" xmlns:a16="http://schemas.microsoft.com/office/drawing/2014/main" id="{5580BB68-1B0E-4EE4-B3C8-D46A2CA04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2" y="7501"/>
                <a:ext cx="2365" cy="89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Образовательные организации</a:t>
                </a:r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Text Box 66">
                <a:extLst>
                  <a:ext uri="{FF2B5EF4-FFF2-40B4-BE49-F238E27FC236}">
                    <a16:creationId xmlns="" xmlns:a16="http://schemas.microsoft.com/office/drawing/2014/main" id="{21679C7B-BBF0-43D7-9571-9DF9C227B3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63" y="7511"/>
                <a:ext cx="2105" cy="84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200" i="1" dirty="0">
                    <a:ea typeface="Calibri" pitchFamily="34" charset="0"/>
                    <a:cs typeface="Times New Roman" pitchFamily="18" charset="0"/>
                  </a:rPr>
                  <a:t>Работники образования</a:t>
                </a:r>
                <a:endParaRPr lang="ru-RU" sz="1200" dirty="0">
                  <a:ea typeface="Calibri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35" name="AutoShape 57">
                <a:extLst>
                  <a:ext uri="{FF2B5EF4-FFF2-40B4-BE49-F238E27FC236}">
                    <a16:creationId xmlns="" xmlns:a16="http://schemas.microsoft.com/office/drawing/2014/main" id="{5E0FCD8C-D4D8-4C11-A142-EAADF55E62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253" y="8626"/>
                <a:ext cx="7710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7" name="Прямая со стрелкой 6">
              <a:extLst>
                <a:ext uri="{FF2B5EF4-FFF2-40B4-BE49-F238E27FC236}">
                  <a16:creationId xmlns="" xmlns:a16="http://schemas.microsoft.com/office/drawing/2014/main" id="{10A05890-771B-4B5E-819C-0420AC6157BA}"/>
                </a:ext>
              </a:extLst>
            </p:cNvPr>
            <p:cNvCxnSpPr>
              <a:endCxn id="25" idx="1"/>
            </p:cNvCxnSpPr>
            <p:nvPr/>
          </p:nvCxnSpPr>
          <p:spPr>
            <a:xfrm>
              <a:off x="143891" y="1447121"/>
              <a:ext cx="1287341" cy="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="" xmlns:a16="http://schemas.microsoft.com/office/drawing/2014/main" id="{308D4319-CAFA-4188-8CFF-AFF654C544D5}"/>
                </a:ext>
              </a:extLst>
            </p:cNvPr>
            <p:cNvCxnSpPr>
              <a:endCxn id="25" idx="3"/>
            </p:cNvCxnSpPr>
            <p:nvPr/>
          </p:nvCxnSpPr>
          <p:spPr>
            <a:xfrm flipH="1">
              <a:off x="7725633" y="1447121"/>
              <a:ext cx="1275237" cy="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45">
              <a:extLst>
                <a:ext uri="{FF2B5EF4-FFF2-40B4-BE49-F238E27FC236}">
                  <a16:creationId xmlns="" xmlns:a16="http://schemas.microsoft.com/office/drawing/2014/main" id="{4F9CF11E-F3BE-4D17-A7E4-64A1AE746864}"/>
                </a:ext>
              </a:extLst>
            </p:cNvPr>
            <p:cNvCxnSpPr>
              <a:stCxn id="30" idx="1"/>
            </p:cNvCxnSpPr>
            <p:nvPr/>
          </p:nvCxnSpPr>
          <p:spPr>
            <a:xfrm rot="10800000">
              <a:off x="143891" y="1447120"/>
              <a:ext cx="1330589" cy="492646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Соединительная линия уступом 46">
              <a:extLst>
                <a:ext uri="{FF2B5EF4-FFF2-40B4-BE49-F238E27FC236}">
                  <a16:creationId xmlns="" xmlns:a16="http://schemas.microsoft.com/office/drawing/2014/main" id="{16DFC05E-2860-4D53-9EFE-7310DEFFB447}"/>
                </a:ext>
              </a:extLst>
            </p:cNvPr>
            <p:cNvCxnSpPr>
              <a:stCxn id="30" idx="3"/>
            </p:cNvCxnSpPr>
            <p:nvPr/>
          </p:nvCxnSpPr>
          <p:spPr>
            <a:xfrm flipV="1">
              <a:off x="7702278" y="1447207"/>
              <a:ext cx="1298592" cy="4926372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="" xmlns:a16="http://schemas.microsoft.com/office/drawing/2014/main" id="{BA3C0322-AD5A-4F2E-A61E-C250ABA0FEB5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>
            <a:xfrm>
              <a:off x="4578433" y="1762826"/>
              <a:ext cx="2595" cy="1174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="" xmlns:a16="http://schemas.microsoft.com/office/drawing/2014/main" id="{922314CE-24CF-4FA5-8F7E-C9E41CF0B9B0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 flipH="1">
              <a:off x="4580594" y="2470267"/>
              <a:ext cx="433" cy="1784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="" xmlns:a16="http://schemas.microsoft.com/office/drawing/2014/main" id="{41473DDC-CE1E-4248-9FD4-BD320C7CFF80}"/>
                </a:ext>
              </a:extLst>
            </p:cNvPr>
            <p:cNvCxnSpPr>
              <a:stCxn id="27" idx="2"/>
              <a:endCxn id="28" idx="0"/>
            </p:cNvCxnSpPr>
            <p:nvPr/>
          </p:nvCxnSpPr>
          <p:spPr>
            <a:xfrm>
              <a:off x="4580594" y="3247564"/>
              <a:ext cx="1298" cy="1822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="" xmlns:a16="http://schemas.microsoft.com/office/drawing/2014/main" id="{EB3583F8-779A-440A-BDE2-A5773F071DC5}"/>
                </a:ext>
              </a:extLst>
            </p:cNvPr>
            <p:cNvCxnSpPr>
              <a:cxnSpLocks/>
              <a:stCxn id="28" idx="2"/>
              <a:endCxn id="29" idx="0"/>
            </p:cNvCxnSpPr>
            <p:nvPr/>
          </p:nvCxnSpPr>
          <p:spPr>
            <a:xfrm flipH="1">
              <a:off x="4566755" y="4314441"/>
              <a:ext cx="15137" cy="137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="" xmlns:a16="http://schemas.microsoft.com/office/drawing/2014/main" id="{27352E39-BA62-40C7-BAE2-AC02E3423AE4}"/>
                </a:ext>
              </a:extLst>
            </p:cNvPr>
            <p:cNvCxnSpPr>
              <a:endCxn id="31" idx="0"/>
            </p:cNvCxnSpPr>
            <p:nvPr/>
          </p:nvCxnSpPr>
          <p:spPr>
            <a:xfrm flipH="1">
              <a:off x="1289458" y="4977773"/>
              <a:ext cx="1554434" cy="986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="" xmlns:a16="http://schemas.microsoft.com/office/drawing/2014/main" id="{B10586F7-B1D2-4226-98EB-4FA9AD832C39}"/>
                </a:ext>
              </a:extLst>
            </p:cNvPr>
            <p:cNvCxnSpPr>
              <a:cxnSpLocks/>
              <a:stCxn id="29" idx="2"/>
              <a:endCxn id="32" idx="0"/>
            </p:cNvCxnSpPr>
            <p:nvPr/>
          </p:nvCxnSpPr>
          <p:spPr>
            <a:xfrm flipH="1">
              <a:off x="3397746" y="4974254"/>
              <a:ext cx="1169010" cy="101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="" xmlns:a16="http://schemas.microsoft.com/office/drawing/2014/main" id="{E1DFF4F5-489E-4185-97A9-E9B8C8646CC1}"/>
                </a:ext>
              </a:extLst>
            </p:cNvPr>
            <p:cNvCxnSpPr>
              <a:cxnSpLocks/>
              <a:stCxn id="29" idx="2"/>
              <a:endCxn id="33" idx="0"/>
            </p:cNvCxnSpPr>
            <p:nvPr/>
          </p:nvCxnSpPr>
          <p:spPr>
            <a:xfrm>
              <a:off x="4566755" y="4974254"/>
              <a:ext cx="1244262" cy="1168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="" xmlns:a16="http://schemas.microsoft.com/office/drawing/2014/main" id="{8380DE7C-D07C-4364-B2B7-F963C9412702}"/>
                </a:ext>
              </a:extLst>
            </p:cNvPr>
            <p:cNvCxnSpPr>
              <a:endCxn id="34" idx="0"/>
            </p:cNvCxnSpPr>
            <p:nvPr/>
          </p:nvCxnSpPr>
          <p:spPr>
            <a:xfrm>
              <a:off x="6264154" y="4977773"/>
              <a:ext cx="1624055" cy="120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="" xmlns:a16="http://schemas.microsoft.com/office/drawing/2014/main" id="{C8BFD288-B8C9-4696-9F55-C44284185F94}"/>
                </a:ext>
              </a:extLst>
            </p:cNvPr>
            <p:cNvCxnSpPr>
              <a:stCxn id="31" idx="2"/>
            </p:cNvCxnSpPr>
            <p:nvPr/>
          </p:nvCxnSpPr>
          <p:spPr>
            <a:xfrm>
              <a:off x="1289458" y="5624962"/>
              <a:ext cx="2532" cy="1772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="" xmlns:a16="http://schemas.microsoft.com/office/drawing/2014/main" id="{1ED12093-4831-4910-BFE8-C9C2AAE0924C}"/>
                </a:ext>
              </a:extLst>
            </p:cNvPr>
            <p:cNvCxnSpPr>
              <a:stCxn id="32" idx="2"/>
            </p:cNvCxnSpPr>
            <p:nvPr/>
          </p:nvCxnSpPr>
          <p:spPr>
            <a:xfrm>
              <a:off x="3398324" y="5637289"/>
              <a:ext cx="1266" cy="167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="" xmlns:a16="http://schemas.microsoft.com/office/drawing/2014/main" id="{F7B08DAE-A707-4BBE-838F-5B249F287F5B}"/>
                </a:ext>
              </a:extLst>
            </p:cNvPr>
            <p:cNvCxnSpPr>
              <a:stCxn id="33" idx="2"/>
            </p:cNvCxnSpPr>
            <p:nvPr/>
          </p:nvCxnSpPr>
          <p:spPr>
            <a:xfrm>
              <a:off x="5810989" y="5661944"/>
              <a:ext cx="3798" cy="1617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="" xmlns:a16="http://schemas.microsoft.com/office/drawing/2014/main" id="{4C25F5B2-C6C7-4E39-911F-D7D40320FB8E}"/>
                </a:ext>
              </a:extLst>
            </p:cNvPr>
            <p:cNvCxnSpPr>
              <a:stCxn id="34" idx="2"/>
            </p:cNvCxnSpPr>
            <p:nvPr/>
          </p:nvCxnSpPr>
          <p:spPr>
            <a:xfrm flipH="1">
              <a:off x="7884411" y="5637289"/>
              <a:ext cx="3798" cy="167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>
              <a:extLst>
                <a:ext uri="{FF2B5EF4-FFF2-40B4-BE49-F238E27FC236}">
                  <a16:creationId xmlns="" xmlns:a16="http://schemas.microsoft.com/office/drawing/2014/main" id="{869911D8-32EF-4125-BEFB-2F31FE2FA0A7}"/>
                </a:ext>
              </a:extLst>
            </p:cNvPr>
            <p:cNvCxnSpPr>
              <a:endCxn id="30" idx="0"/>
            </p:cNvCxnSpPr>
            <p:nvPr/>
          </p:nvCxnSpPr>
          <p:spPr>
            <a:xfrm>
              <a:off x="4551492" y="5811415"/>
              <a:ext cx="36888" cy="113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8858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2000" cap="all" dirty="0">
                <a:solidFill>
                  <a:schemeClr val="bg1"/>
                </a:solidFill>
              </a:rPr>
              <a:t>Управленческая модель методического сопровождения</a:t>
            </a:r>
            <a:br>
              <a:rPr lang="ru-RU" sz="2000" cap="all" dirty="0">
                <a:solidFill>
                  <a:schemeClr val="bg1"/>
                </a:solidFill>
              </a:rPr>
            </a:br>
            <a:r>
              <a:rPr lang="ru-RU" sz="2000" cap="all" dirty="0">
                <a:solidFill>
                  <a:schemeClr val="bg1"/>
                </a:solidFill>
              </a:rPr>
              <a:t>муниципальной системы оценки качества образования</a:t>
            </a:r>
          </a:p>
        </p:txBody>
      </p:sp>
      <p:grpSp>
        <p:nvGrpSpPr>
          <p:cNvPr id="5" name="Группа 41">
            <a:extLst>
              <a:ext uri="{FF2B5EF4-FFF2-40B4-BE49-F238E27FC236}">
                <a16:creationId xmlns="" xmlns:a16="http://schemas.microsoft.com/office/drawing/2014/main" id="{872FAB9C-85DD-40F3-A80F-3356E5719DE4}"/>
              </a:ext>
            </a:extLst>
          </p:cNvPr>
          <p:cNvGrpSpPr>
            <a:grpSpLocks/>
          </p:cNvGrpSpPr>
          <p:nvPr/>
        </p:nvGrpSpPr>
        <p:grpSpPr bwMode="auto">
          <a:xfrm>
            <a:off x="473242" y="1117600"/>
            <a:ext cx="8390021" cy="5384798"/>
            <a:chOff x="143891" y="1131589"/>
            <a:chExt cx="8856979" cy="5690647"/>
          </a:xfrm>
        </p:grpSpPr>
        <p:grpSp>
          <p:nvGrpSpPr>
            <p:cNvPr id="6" name="Group 44">
              <a:extLst>
                <a:ext uri="{FF2B5EF4-FFF2-40B4-BE49-F238E27FC236}">
                  <a16:creationId xmlns="" xmlns:a16="http://schemas.microsoft.com/office/drawing/2014/main" id="{5881D04E-DED3-4670-BD07-B7E2F3088D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9741" y="1131589"/>
              <a:ext cx="7482006" cy="5690647"/>
              <a:chOff x="1640" y="1266"/>
              <a:chExt cx="8650" cy="8961"/>
            </a:xfrm>
          </p:grpSpPr>
          <p:sp>
            <p:nvSpPr>
              <p:cNvPr id="24" name="Text Box 74">
                <a:extLst>
                  <a:ext uri="{FF2B5EF4-FFF2-40B4-BE49-F238E27FC236}">
                    <a16:creationId xmlns="" xmlns:a16="http://schemas.microsoft.com/office/drawing/2014/main" id="{5AA24304-DD4D-4E48-9C28-BF5A27FA33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1" y="1266"/>
                <a:ext cx="7277" cy="99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Сбор данных о качестве образования</a:t>
                </a:r>
                <a:endParaRPr lang="ru-RU" sz="1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sz="1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Муниципальные органы управления образования</a:t>
                </a:r>
                <a:endParaRPr lang="ru-RU" sz="1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 Box 73">
                <a:extLst>
                  <a:ext uri="{FF2B5EF4-FFF2-40B4-BE49-F238E27FC236}">
                    <a16:creationId xmlns="" xmlns:a16="http://schemas.microsoft.com/office/drawing/2014/main" id="{95DD1FA0-57B1-47F5-8010-5711A1EBE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0" y="2445"/>
                <a:ext cx="7245" cy="92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>
                  <a:defRPr/>
                </a:pPr>
                <a:r>
                  <a:rPr lang="ru-RU" sz="14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Анализ качества образования и выявление проблем</a:t>
                </a:r>
              </a:p>
              <a:p>
                <a:pPr algn="ctr">
                  <a:defRPr/>
                </a:pPr>
                <a:r>
                  <a:rPr lang="ru-RU" sz="1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ММС, муниципальные методические объединения, ОО</a:t>
                </a:r>
              </a:p>
            </p:txBody>
          </p:sp>
          <p:sp>
            <p:nvSpPr>
              <p:cNvPr id="26" name="Text Box 72">
                <a:extLst>
                  <a:ext uri="{FF2B5EF4-FFF2-40B4-BE49-F238E27FC236}">
                    <a16:creationId xmlns="" xmlns:a16="http://schemas.microsoft.com/office/drawing/2014/main" id="{956BC2AF-9A97-4895-ADB2-01EB38FF6A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1" y="3655"/>
                <a:ext cx="7242" cy="94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Изучение и обсуждение педагогического опыта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ru-RU" sz="1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ММС, муниципальные методические объединения, ОО</a:t>
                </a:r>
              </a:p>
            </p:txBody>
          </p:sp>
          <p:sp>
            <p:nvSpPr>
              <p:cNvPr id="27" name="Text Box 71">
                <a:extLst>
                  <a:ext uri="{FF2B5EF4-FFF2-40B4-BE49-F238E27FC236}">
                    <a16:creationId xmlns="" xmlns:a16="http://schemas.microsoft.com/office/drawing/2014/main" id="{14D56BF0-C063-4B53-B6AC-5370618D97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5" y="4885"/>
                <a:ext cx="7237" cy="139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   Разработка рекомендаций для муниципальной </a:t>
                </a:r>
                <a:br>
                  <a:rPr lang="ru-RU" sz="1400" b="1" dirty="0">
                    <a:ea typeface="Calibri" pitchFamily="34" charset="0"/>
                    <a:cs typeface="Times New Roman" pitchFamily="18" charset="0"/>
                  </a:rPr>
                </a:br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системы образования и формирование «дорожных карт»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400" i="1" dirty="0">
                    <a:ea typeface="Calibri" pitchFamily="34" charset="0"/>
                    <a:cs typeface="Times New Roman" pitchFamily="18" charset="0"/>
                  </a:rPr>
                  <a:t>Муниципальные органы управления, ММС</a:t>
                </a:r>
              </a:p>
            </p:txBody>
          </p:sp>
          <p:sp>
            <p:nvSpPr>
              <p:cNvPr id="28" name="Text Box 70">
                <a:extLst>
                  <a:ext uri="{FF2B5EF4-FFF2-40B4-BE49-F238E27FC236}">
                    <a16:creationId xmlns="" xmlns:a16="http://schemas.microsoft.com/office/drawing/2014/main" id="{AE8A3F74-0AA9-409C-BBE9-170EE14DA8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1" y="6495"/>
                <a:ext cx="7250" cy="82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Оказание методической помощи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/>
                <a:r>
                  <a:rPr lang="ru-RU" sz="1400" i="1" dirty="0">
                    <a:ea typeface="Calibri" pitchFamily="34" charset="0"/>
                    <a:cs typeface="Times New Roman" pitchFamily="18" charset="0"/>
                  </a:rPr>
                  <a:t>ММС, ММО</a:t>
                </a:r>
              </a:p>
            </p:txBody>
          </p:sp>
          <p:sp>
            <p:nvSpPr>
              <p:cNvPr id="29" name="Text Box 65">
                <a:extLst>
                  <a:ext uri="{FF2B5EF4-FFF2-40B4-BE49-F238E27FC236}">
                    <a16:creationId xmlns="" xmlns:a16="http://schemas.microsoft.com/office/drawing/2014/main" id="{ABE693AF-ACCC-4C93-A161-F4DFA5028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1" y="8814"/>
                <a:ext cx="7200" cy="1413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anchor="ctr" anchorCtr="0"/>
              <a:lstStyle/>
              <a:p>
                <a:pPr algn="ctr"/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Мониторинг реализации </a:t>
                </a:r>
                <a:br>
                  <a:rPr lang="ru-RU" sz="1400" b="1" dirty="0">
                    <a:ea typeface="Calibri" pitchFamily="34" charset="0"/>
                    <a:cs typeface="Times New Roman" pitchFamily="18" charset="0"/>
                  </a:rPr>
                </a:br>
                <a:r>
                  <a:rPr lang="ru-RU" sz="1400" b="1" dirty="0">
                    <a:ea typeface="Calibri" pitchFamily="34" charset="0"/>
                    <a:cs typeface="Times New Roman" pitchFamily="18" charset="0"/>
                  </a:rPr>
                  <a:t>образовательных программ и рекомендаций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sz="14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Муниципальные органы управления</a:t>
                </a:r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  <a:p>
                <a:endParaRPr lang="ru-RU" sz="1400" dirty="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Text Box 68">
                <a:extLst>
                  <a:ext uri="{FF2B5EF4-FFF2-40B4-BE49-F238E27FC236}">
                    <a16:creationId xmlns="" xmlns:a16="http://schemas.microsoft.com/office/drawing/2014/main" id="{82499477-9258-4D11-833A-29B78C97A8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0" y="7534"/>
                <a:ext cx="3910" cy="89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400" dirty="0">
                    <a:ea typeface="Calibri" pitchFamily="34" charset="0"/>
                    <a:cs typeface="Times New Roman" pitchFamily="18" charset="0"/>
                  </a:rPr>
                  <a:t>Методические службы ОО</a:t>
                </a:r>
              </a:p>
            </p:txBody>
          </p:sp>
          <p:sp>
            <p:nvSpPr>
              <p:cNvPr id="32" name="Text Box 67">
                <a:extLst>
                  <a:ext uri="{FF2B5EF4-FFF2-40B4-BE49-F238E27FC236}">
                    <a16:creationId xmlns="" xmlns:a16="http://schemas.microsoft.com/office/drawing/2014/main" id="{9CCEFA68-CE12-4914-929E-5DC83C7189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0" y="7551"/>
                <a:ext cx="3910" cy="899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Учителя</a:t>
                </a:r>
              </a:p>
            </p:txBody>
          </p:sp>
        </p:grpSp>
        <p:cxnSp>
          <p:nvCxnSpPr>
            <p:cNvPr id="7" name="Прямая со стрелкой 6">
              <a:extLst>
                <a:ext uri="{FF2B5EF4-FFF2-40B4-BE49-F238E27FC236}">
                  <a16:creationId xmlns="" xmlns:a16="http://schemas.microsoft.com/office/drawing/2014/main" id="{D664749C-0267-4EE8-ABEA-9628D1BCD316}"/>
                </a:ext>
              </a:extLst>
            </p:cNvPr>
            <p:cNvCxnSpPr>
              <a:endCxn id="24" idx="1"/>
            </p:cNvCxnSpPr>
            <p:nvPr/>
          </p:nvCxnSpPr>
          <p:spPr>
            <a:xfrm>
              <a:off x="143891" y="1447121"/>
              <a:ext cx="1287341" cy="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="" xmlns:a16="http://schemas.microsoft.com/office/drawing/2014/main" id="{3ED7837F-4046-4BD1-9511-19C9EFC20746}"/>
                </a:ext>
              </a:extLst>
            </p:cNvPr>
            <p:cNvCxnSpPr>
              <a:endCxn id="24" idx="3"/>
            </p:cNvCxnSpPr>
            <p:nvPr/>
          </p:nvCxnSpPr>
          <p:spPr>
            <a:xfrm flipH="1">
              <a:off x="7725633" y="1447121"/>
              <a:ext cx="1275237" cy="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45">
              <a:extLst>
                <a:ext uri="{FF2B5EF4-FFF2-40B4-BE49-F238E27FC236}">
                  <a16:creationId xmlns="" xmlns:a16="http://schemas.microsoft.com/office/drawing/2014/main" id="{FA09419B-C778-47AA-B932-56FD3F09D85F}"/>
                </a:ext>
              </a:extLst>
            </p:cNvPr>
            <p:cNvCxnSpPr>
              <a:stCxn id="29" idx="1"/>
            </p:cNvCxnSpPr>
            <p:nvPr/>
          </p:nvCxnSpPr>
          <p:spPr>
            <a:xfrm rot="10800000">
              <a:off x="143891" y="1447120"/>
              <a:ext cx="1330589" cy="492646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Соединительная линия уступом 46">
              <a:extLst>
                <a:ext uri="{FF2B5EF4-FFF2-40B4-BE49-F238E27FC236}">
                  <a16:creationId xmlns="" xmlns:a16="http://schemas.microsoft.com/office/drawing/2014/main" id="{03B72D9C-0B56-4F49-898B-08E756628131}"/>
                </a:ext>
              </a:extLst>
            </p:cNvPr>
            <p:cNvCxnSpPr>
              <a:stCxn id="29" idx="3"/>
            </p:cNvCxnSpPr>
            <p:nvPr/>
          </p:nvCxnSpPr>
          <p:spPr>
            <a:xfrm flipV="1">
              <a:off x="7702278" y="1447207"/>
              <a:ext cx="1298592" cy="4926372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="" xmlns:a16="http://schemas.microsoft.com/office/drawing/2014/main" id="{0BB2823F-2A82-4C01-9D4B-C50BA4605665}"/>
                </a:ext>
              </a:extLst>
            </p:cNvPr>
            <p:cNvCxnSpPr>
              <a:stCxn id="24" idx="2"/>
              <a:endCxn id="25" idx="0"/>
            </p:cNvCxnSpPr>
            <p:nvPr/>
          </p:nvCxnSpPr>
          <p:spPr>
            <a:xfrm>
              <a:off x="4578433" y="1762826"/>
              <a:ext cx="2595" cy="1174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="" xmlns:a16="http://schemas.microsoft.com/office/drawing/2014/main" id="{100A2643-0F94-4291-A29C-CF506F147DF2}"/>
                </a:ext>
              </a:extLst>
            </p:cNvPr>
            <p:cNvCxnSpPr>
              <a:stCxn id="25" idx="2"/>
              <a:endCxn id="26" idx="0"/>
            </p:cNvCxnSpPr>
            <p:nvPr/>
          </p:nvCxnSpPr>
          <p:spPr>
            <a:xfrm flipH="1">
              <a:off x="4580594" y="2470267"/>
              <a:ext cx="433" cy="1784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="" xmlns:a16="http://schemas.microsoft.com/office/drawing/2014/main" id="{7CB4934D-71B6-48EB-9668-05323691B952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>
              <a:off x="4580594" y="3247564"/>
              <a:ext cx="1298" cy="1822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="" xmlns:a16="http://schemas.microsoft.com/office/drawing/2014/main" id="{4559DA32-E5D3-4247-83D2-8738123C7C6A}"/>
                </a:ext>
              </a:extLst>
            </p:cNvPr>
            <p:cNvCxnSpPr>
              <a:cxnSpLocks/>
              <a:stCxn id="27" idx="2"/>
              <a:endCxn id="28" idx="0"/>
            </p:cNvCxnSpPr>
            <p:nvPr/>
          </p:nvCxnSpPr>
          <p:spPr>
            <a:xfrm flipH="1">
              <a:off x="4566755" y="4314441"/>
              <a:ext cx="15137" cy="137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="" xmlns:a16="http://schemas.microsoft.com/office/drawing/2014/main" id="{682B87C2-EFCB-4C41-8B91-6545F30D48DD}"/>
                </a:ext>
              </a:extLst>
            </p:cNvPr>
            <p:cNvCxnSpPr>
              <a:cxnSpLocks/>
              <a:stCxn id="28" idx="2"/>
              <a:endCxn id="31" idx="0"/>
            </p:cNvCxnSpPr>
            <p:nvPr/>
          </p:nvCxnSpPr>
          <p:spPr>
            <a:xfrm flipH="1">
              <a:off x="2420761" y="4974252"/>
              <a:ext cx="2145995" cy="137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="" xmlns:a16="http://schemas.microsoft.com/office/drawing/2014/main" id="{CCA7C2EA-B2EE-4FBF-A3F6-FBA408262050}"/>
                </a:ext>
              </a:extLst>
            </p:cNvPr>
            <p:cNvCxnSpPr>
              <a:cxnSpLocks/>
              <a:stCxn id="28" idx="2"/>
              <a:endCxn id="32" idx="0"/>
            </p:cNvCxnSpPr>
            <p:nvPr/>
          </p:nvCxnSpPr>
          <p:spPr>
            <a:xfrm>
              <a:off x="4566756" y="4974252"/>
              <a:ext cx="1953970" cy="1486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="" xmlns:a16="http://schemas.microsoft.com/office/drawing/2014/main" id="{34AD4CA5-A44D-4A1A-AB27-4281EF0198B3}"/>
                </a:ext>
              </a:extLst>
            </p:cNvPr>
            <p:cNvCxnSpPr>
              <a:cxnSpLocks/>
              <a:stCxn id="31" idx="2"/>
              <a:endCxn id="29" idx="0"/>
            </p:cNvCxnSpPr>
            <p:nvPr/>
          </p:nvCxnSpPr>
          <p:spPr>
            <a:xfrm>
              <a:off x="2420761" y="5682963"/>
              <a:ext cx="2167618" cy="241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="" xmlns:a16="http://schemas.microsoft.com/office/drawing/2014/main" id="{ACB131BA-F5A8-4753-991B-DACA77D015AE}"/>
                </a:ext>
              </a:extLst>
            </p:cNvPr>
            <p:cNvCxnSpPr>
              <a:cxnSpLocks/>
              <a:stCxn id="32" idx="2"/>
              <a:endCxn id="29" idx="0"/>
            </p:cNvCxnSpPr>
            <p:nvPr/>
          </p:nvCxnSpPr>
          <p:spPr>
            <a:xfrm flipH="1">
              <a:off x="4588381" y="5693759"/>
              <a:ext cx="1932346" cy="2311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341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2400" cap="all" dirty="0">
                <a:solidFill>
                  <a:schemeClr val="bg1"/>
                </a:solidFill>
              </a:rPr>
              <a:t>Управленческая модель организации</a:t>
            </a:r>
            <a:br>
              <a:rPr lang="ru-RU" sz="2400" cap="all" dirty="0">
                <a:solidFill>
                  <a:schemeClr val="bg1"/>
                </a:solidFill>
              </a:rPr>
            </a:br>
            <a:r>
              <a:rPr lang="ru-RU" sz="2400" cap="all" dirty="0">
                <a:solidFill>
                  <a:schemeClr val="bg1"/>
                </a:solidFill>
              </a:rPr>
              <a:t>методической работы в ОО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="" xmlns:a16="http://schemas.microsoft.com/office/drawing/2014/main" id="{63F5EE26-763B-4A5F-A583-353FD640CE04}"/>
              </a:ext>
            </a:extLst>
          </p:cNvPr>
          <p:cNvGrpSpPr/>
          <p:nvPr/>
        </p:nvGrpSpPr>
        <p:grpSpPr>
          <a:xfrm>
            <a:off x="254720" y="1043414"/>
            <a:ext cx="8486776" cy="5706090"/>
            <a:chOff x="1217098" y="956316"/>
            <a:chExt cx="6766784" cy="5408055"/>
          </a:xfrm>
        </p:grpSpPr>
        <p:grpSp>
          <p:nvGrpSpPr>
            <p:cNvPr id="31" name="Group 44">
              <a:extLst>
                <a:ext uri="{FF2B5EF4-FFF2-40B4-BE49-F238E27FC236}">
                  <a16:creationId xmlns="" xmlns:a16="http://schemas.microsoft.com/office/drawing/2014/main" id="{6D9E0A2A-29F0-4092-A82D-E21889DE4D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2536" y="956316"/>
              <a:ext cx="5393099" cy="5408055"/>
              <a:chOff x="3019" y="990"/>
              <a:chExt cx="6235" cy="8516"/>
            </a:xfrm>
          </p:grpSpPr>
          <p:sp>
            <p:nvSpPr>
              <p:cNvPr id="46" name="Text Box 74">
                <a:extLst>
                  <a:ext uri="{FF2B5EF4-FFF2-40B4-BE49-F238E27FC236}">
                    <a16:creationId xmlns="" xmlns:a16="http://schemas.microsoft.com/office/drawing/2014/main" id="{D8140C60-DC85-45E4-A68B-D98BE72DFB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8" y="990"/>
                <a:ext cx="5547" cy="913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Сбор данных об образовательных результатах и результатах профессиональной диагностики</a:t>
                </a:r>
                <a:b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kumimoji="0" lang="ru-RU" sz="120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Администрация ОО, ШМО</a:t>
                </a:r>
                <a:endParaRPr kumimoji="0" lang="ru-RU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" name="Text Box 73">
                <a:extLst>
                  <a:ext uri="{FF2B5EF4-FFF2-40B4-BE49-F238E27FC236}">
                    <a16:creationId xmlns="" xmlns:a16="http://schemas.microsoft.com/office/drawing/2014/main" id="{A96A814E-69FF-43E9-8815-D2CD5287BC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1" y="2130"/>
                <a:ext cx="5521" cy="1024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Анализ качества образовательных результатов и уровня предметной и методических компетенций</a:t>
                </a:r>
                <a:b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kumimoji="0" lang="ru-RU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Администрация ОО, ШМС, ШМО</a:t>
                </a:r>
                <a:endParaRPr kumimoji="0" lang="ru-RU" sz="1800" b="0" i="0" u="none" strike="noStrike" cap="none" spc="-50" normalizeH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" name="Text Box 71">
                <a:extLst>
                  <a:ext uri="{FF2B5EF4-FFF2-40B4-BE49-F238E27FC236}">
                    <a16:creationId xmlns="" xmlns:a16="http://schemas.microsoft.com/office/drawing/2014/main" id="{CA1BB267-A0F9-41CE-8D9A-B39833348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5" y="3379"/>
                <a:ext cx="5517" cy="1307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Изучение и обобщение педагогического опыта, </a:t>
                </a:r>
                <a:r>
                  <a:rPr lang="ru-RU" sz="13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ф</a:t>
                </a:r>
                <a:r>
                  <a:rPr kumimoji="0" lang="ru-RU" sz="13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ормирование «дорожных карт» и иных документов, направленных на повышение качества обучения по предмету (предметной области)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ШМС,  ШМО</a:t>
                </a:r>
                <a:endParaRPr kumimoji="0" lang="ru-RU" sz="12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9" name="Text Box 70">
                <a:extLst>
                  <a:ext uri="{FF2B5EF4-FFF2-40B4-BE49-F238E27FC236}">
                    <a16:creationId xmlns="" xmlns:a16="http://schemas.microsoft.com/office/drawing/2014/main" id="{3A414085-D13C-4CB5-86C9-0738CE1482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0" y="6119"/>
                <a:ext cx="5517" cy="1024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Оказание методической помощи в реализации «дорожных карт» и соответствующих моделей наставничества</a:t>
                </a:r>
                <a:endParaRPr kumimoji="0" lang="ru-RU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i="1" dirty="0">
                    <a:solidFill>
                      <a:prstClr val="black"/>
                    </a:solidFill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ММС, УМО, РИРО, </a:t>
                </a:r>
                <a:r>
                  <a:rPr kumimoji="0" lang="ru-RU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ШМС</a:t>
                </a:r>
                <a:endParaRPr kumimoji="0" lang="ru-RU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0" name="Text Box 65">
                <a:extLst>
                  <a:ext uri="{FF2B5EF4-FFF2-40B4-BE49-F238E27FC236}">
                    <a16:creationId xmlns="" xmlns:a16="http://schemas.microsoft.com/office/drawing/2014/main" id="{369A62E0-25C0-4D7B-B3FE-8451A5250D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4" y="8493"/>
                <a:ext cx="5517" cy="1013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Мониторинг результатов реализации «дорожных карт»</a:t>
                </a:r>
                <a:b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и рекомендаций</a:t>
                </a:r>
                <a:endParaRPr kumimoji="0" lang="ru-RU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1300" i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Администрация ОО, руководитель ШМО</a:t>
                </a:r>
                <a:endParaRPr kumimoji="0" lang="ru-RU" sz="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" name="Text Box 68">
                <a:extLst>
                  <a:ext uri="{FF2B5EF4-FFF2-40B4-BE49-F238E27FC236}">
                    <a16:creationId xmlns="" xmlns:a16="http://schemas.microsoft.com/office/drawing/2014/main" id="{88BBFA31-2BD5-47F7-821B-696A1A826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9" y="7524"/>
                <a:ext cx="1991" cy="537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Учителя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" name="Text Box 67">
                <a:extLst>
                  <a:ext uri="{FF2B5EF4-FFF2-40B4-BE49-F238E27FC236}">
                    <a16:creationId xmlns="" xmlns:a16="http://schemas.microsoft.com/office/drawing/2014/main" id="{9472D2D4-7216-4C49-96ED-692698B8BD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9" y="7524"/>
                <a:ext cx="1991" cy="537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ШМО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" name="Text Box 66">
                <a:extLst>
                  <a:ext uri="{FF2B5EF4-FFF2-40B4-BE49-F238E27FC236}">
                    <a16:creationId xmlns="" xmlns:a16="http://schemas.microsoft.com/office/drawing/2014/main" id="{A18A1787-A61B-4DAD-B510-B03B81057C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63" y="7523"/>
                <a:ext cx="1991" cy="537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Родители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4" name="Text Box 70">
                <a:extLst>
                  <a:ext uri="{FF2B5EF4-FFF2-40B4-BE49-F238E27FC236}">
                    <a16:creationId xmlns="" xmlns:a16="http://schemas.microsoft.com/office/drawing/2014/main" id="{9CA51ECF-BFA9-4D5A-B0A7-AD48C55C7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1" y="4906"/>
                <a:ext cx="5517" cy="1024"/>
              </a:xfrm>
              <a:prstGeom prst="rect">
                <a:avLst/>
              </a:prstGeom>
              <a:solidFill>
                <a:srgbClr val="FFFFD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Утверждение общешкольных «карт» совершенствования по предмету (предметной области)  и рекомендаций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1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Администрация ОО, ШМС</a:t>
                </a:r>
                <a:endParaRPr kumimoji="0" lang="ru-RU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32" name="Прямая со стрелкой 31">
              <a:extLst>
                <a:ext uri="{FF2B5EF4-FFF2-40B4-BE49-F238E27FC236}">
                  <a16:creationId xmlns="" xmlns:a16="http://schemas.microsoft.com/office/drawing/2014/main" id="{1FE73362-549C-4F11-AB5A-D56FE1C12F9C}"/>
                </a:ext>
              </a:extLst>
            </p:cNvPr>
            <p:cNvCxnSpPr>
              <a:cxnSpLocks/>
              <a:endCxn id="46" idx="1"/>
            </p:cNvCxnSpPr>
            <p:nvPr/>
          </p:nvCxnSpPr>
          <p:spPr>
            <a:xfrm>
              <a:off x="1217098" y="1245117"/>
              <a:ext cx="990015" cy="10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="" xmlns:a16="http://schemas.microsoft.com/office/drawing/2014/main" id="{F8D1E9FF-65AB-45ED-AB60-4675345C6B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0407" y="1226957"/>
              <a:ext cx="993475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Соединительная линия уступом 45">
              <a:extLst>
                <a:ext uri="{FF2B5EF4-FFF2-40B4-BE49-F238E27FC236}">
                  <a16:creationId xmlns="" xmlns:a16="http://schemas.microsoft.com/office/drawing/2014/main" id="{12F87E60-CDD5-4692-AE62-302DA0280AE0}"/>
                </a:ext>
              </a:extLst>
            </p:cNvPr>
            <p:cNvCxnSpPr>
              <a:cxnSpLocks/>
              <a:stCxn id="50" idx="1"/>
            </p:cNvCxnSpPr>
            <p:nvPr/>
          </p:nvCxnSpPr>
          <p:spPr>
            <a:xfrm rot="10800000">
              <a:off x="1217099" y="1245117"/>
              <a:ext cx="1021153" cy="4797603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Соединительная линия уступом 46">
              <a:extLst>
                <a:ext uri="{FF2B5EF4-FFF2-40B4-BE49-F238E27FC236}">
                  <a16:creationId xmlns="" xmlns:a16="http://schemas.microsoft.com/office/drawing/2014/main" id="{8DF6471D-E2E4-428C-A357-7562ADDB35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0301" y="1226957"/>
              <a:ext cx="973581" cy="4815763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="" xmlns:a16="http://schemas.microsoft.com/office/drawing/2014/main" id="{9BFF0EAB-12E5-45BF-9324-5C545C2A1373}"/>
                </a:ext>
              </a:extLst>
            </p:cNvPr>
            <p:cNvCxnSpPr>
              <a:cxnSpLocks/>
              <a:stCxn id="46" idx="2"/>
              <a:endCxn id="47" idx="0"/>
            </p:cNvCxnSpPr>
            <p:nvPr/>
          </p:nvCxnSpPr>
          <p:spPr>
            <a:xfrm flipH="1">
              <a:off x="4606111" y="1536114"/>
              <a:ext cx="1" cy="1441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>
              <a:extLst>
                <a:ext uri="{FF2B5EF4-FFF2-40B4-BE49-F238E27FC236}">
                  <a16:creationId xmlns="" xmlns:a16="http://schemas.microsoft.com/office/drawing/2014/main" id="{EBE1781B-20EA-4B40-B990-CD272AC05A0B}"/>
                </a:ext>
              </a:extLst>
            </p:cNvPr>
            <p:cNvCxnSpPr>
              <a:cxnSpLocks/>
              <a:stCxn id="47" idx="2"/>
              <a:endCxn id="48" idx="0"/>
            </p:cNvCxnSpPr>
            <p:nvPr/>
          </p:nvCxnSpPr>
          <p:spPr>
            <a:xfrm>
              <a:off x="4606111" y="2330556"/>
              <a:ext cx="1731" cy="142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="" xmlns:a16="http://schemas.microsoft.com/office/drawing/2014/main" id="{34C7382B-6A85-46DB-8A56-E32E784DD540}"/>
                </a:ext>
              </a:extLst>
            </p:cNvPr>
            <p:cNvCxnSpPr>
              <a:cxnSpLocks/>
              <a:stCxn id="54" idx="2"/>
              <a:endCxn id="49" idx="0"/>
            </p:cNvCxnSpPr>
            <p:nvPr/>
          </p:nvCxnSpPr>
          <p:spPr>
            <a:xfrm>
              <a:off x="4604381" y="4093445"/>
              <a:ext cx="7785" cy="12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="" xmlns:a16="http://schemas.microsoft.com/office/drawing/2014/main" id="{DCB1D444-F5ED-4208-BAEE-C88EDAAF12CC}"/>
                </a:ext>
              </a:extLst>
            </p:cNvPr>
            <p:cNvCxnSpPr>
              <a:cxnSpLocks/>
              <a:stCxn id="49" idx="2"/>
              <a:endCxn id="51" idx="0"/>
            </p:cNvCxnSpPr>
            <p:nvPr/>
          </p:nvCxnSpPr>
          <p:spPr>
            <a:xfrm flipH="1">
              <a:off x="2783616" y="4863759"/>
              <a:ext cx="1828551" cy="2419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="" xmlns:a16="http://schemas.microsoft.com/office/drawing/2014/main" id="{CCCAD7FF-6305-48F7-99AE-C7C0FFE97508}"/>
                </a:ext>
              </a:extLst>
            </p:cNvPr>
            <p:cNvCxnSpPr>
              <a:cxnSpLocks/>
              <a:stCxn id="49" idx="2"/>
              <a:endCxn id="52" idx="0"/>
            </p:cNvCxnSpPr>
            <p:nvPr/>
          </p:nvCxnSpPr>
          <p:spPr>
            <a:xfrm>
              <a:off x="4612167" y="4863759"/>
              <a:ext cx="5189" cy="2419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>
              <a:extLst>
                <a:ext uri="{FF2B5EF4-FFF2-40B4-BE49-F238E27FC236}">
                  <a16:creationId xmlns="" xmlns:a16="http://schemas.microsoft.com/office/drawing/2014/main" id="{1D5D1EBA-84B9-4642-9E53-2864ABF81684}"/>
                </a:ext>
              </a:extLst>
            </p:cNvPr>
            <p:cNvCxnSpPr>
              <a:cxnSpLocks/>
              <a:stCxn id="49" idx="2"/>
              <a:endCxn id="53" idx="0"/>
            </p:cNvCxnSpPr>
            <p:nvPr/>
          </p:nvCxnSpPr>
          <p:spPr>
            <a:xfrm>
              <a:off x="4612167" y="4863759"/>
              <a:ext cx="1842389" cy="2413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>
              <a:extLst>
                <a:ext uri="{FF2B5EF4-FFF2-40B4-BE49-F238E27FC236}">
                  <a16:creationId xmlns="" xmlns:a16="http://schemas.microsoft.com/office/drawing/2014/main" id="{C60EE863-ED9D-4C2E-B728-DEBDE3F92E9A}"/>
                </a:ext>
              </a:extLst>
            </p:cNvPr>
            <p:cNvCxnSpPr>
              <a:cxnSpLocks/>
              <a:stCxn id="51" idx="2"/>
              <a:endCxn id="50" idx="0"/>
            </p:cNvCxnSpPr>
            <p:nvPr/>
          </p:nvCxnSpPr>
          <p:spPr>
            <a:xfrm>
              <a:off x="2783616" y="5446731"/>
              <a:ext cx="1840660" cy="274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>
              <a:extLst>
                <a:ext uri="{FF2B5EF4-FFF2-40B4-BE49-F238E27FC236}">
                  <a16:creationId xmlns="" xmlns:a16="http://schemas.microsoft.com/office/drawing/2014/main" id="{7C9E24F6-EE94-4BB2-BDEF-0184D724C41A}"/>
                </a:ext>
              </a:extLst>
            </p:cNvPr>
            <p:cNvCxnSpPr>
              <a:cxnSpLocks/>
              <a:stCxn id="52" idx="2"/>
              <a:endCxn id="50" idx="0"/>
            </p:cNvCxnSpPr>
            <p:nvPr/>
          </p:nvCxnSpPr>
          <p:spPr>
            <a:xfrm>
              <a:off x="4617356" y="5446731"/>
              <a:ext cx="6920" cy="274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="" xmlns:a16="http://schemas.microsoft.com/office/drawing/2014/main" id="{F07C02C2-EE52-4DB2-A009-5E0ABBA98B21}"/>
                </a:ext>
              </a:extLst>
            </p:cNvPr>
            <p:cNvCxnSpPr>
              <a:cxnSpLocks/>
              <a:stCxn id="53" idx="2"/>
              <a:endCxn id="50" idx="0"/>
            </p:cNvCxnSpPr>
            <p:nvPr/>
          </p:nvCxnSpPr>
          <p:spPr>
            <a:xfrm flipH="1">
              <a:off x="4624277" y="5446096"/>
              <a:ext cx="1830280" cy="274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>
              <a:extLst>
                <a:ext uri="{FF2B5EF4-FFF2-40B4-BE49-F238E27FC236}">
                  <a16:creationId xmlns="" xmlns:a16="http://schemas.microsoft.com/office/drawing/2014/main" id="{3687A8B5-0A6C-4F31-8835-0BAD425E08DE}"/>
                </a:ext>
              </a:extLst>
            </p:cNvPr>
            <p:cNvCxnSpPr>
              <a:cxnSpLocks/>
              <a:stCxn id="48" idx="2"/>
              <a:endCxn id="54" idx="0"/>
            </p:cNvCxnSpPr>
            <p:nvPr/>
          </p:nvCxnSpPr>
          <p:spPr>
            <a:xfrm flipH="1">
              <a:off x="4604381" y="3303448"/>
              <a:ext cx="3460" cy="1397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269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2400" cap="all" dirty="0">
                <a:solidFill>
                  <a:schemeClr val="bg1"/>
                </a:solidFill>
              </a:rPr>
              <a:t>Управленческая модель работы</a:t>
            </a:r>
            <a:br>
              <a:rPr lang="ru-RU" sz="2400" cap="all" dirty="0">
                <a:solidFill>
                  <a:schemeClr val="bg1"/>
                </a:solidFill>
              </a:rPr>
            </a:br>
            <a:r>
              <a:rPr lang="ru-RU" sz="2400" cap="all" dirty="0">
                <a:solidFill>
                  <a:schemeClr val="bg1"/>
                </a:solidFill>
              </a:rPr>
              <a:t>школьного методического объединения (ШМО)</a:t>
            </a:r>
          </a:p>
        </p:txBody>
      </p:sp>
      <p:sp>
        <p:nvSpPr>
          <p:cNvPr id="76" name="Text Box 74">
            <a:extLst>
              <a:ext uri="{FF2B5EF4-FFF2-40B4-BE49-F238E27FC236}">
                <a16:creationId xmlns="" xmlns:a16="http://schemas.microsoft.com/office/drawing/2014/main" id="{2E2EF753-D8D3-42A7-A143-337412201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58" y="1174879"/>
            <a:ext cx="6422450" cy="611750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Сбор данных об образовательных результатах и результатах профессиональной диагностики</a:t>
            </a:r>
            <a:b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7" name="Text Box 73">
            <a:extLst>
              <a:ext uri="{FF2B5EF4-FFF2-40B4-BE49-F238E27FC236}">
                <a16:creationId xmlns="" xmlns:a16="http://schemas.microsoft.com/office/drawing/2014/main" id="{727994D7-8256-47FF-A8C4-67109E566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910" y="2001043"/>
            <a:ext cx="6392347" cy="733028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Анализ качества образовательных результатов и уровня предметной и методических компетенций</a:t>
            </a:r>
            <a:b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spc="-50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8" name="Text Box 71">
            <a:extLst>
              <a:ext uri="{FF2B5EF4-FFF2-40B4-BE49-F238E27FC236}">
                <a16:creationId xmlns="" xmlns:a16="http://schemas.microsoft.com/office/drawing/2014/main" id="{8CBDFEA1-E80C-44F8-95F9-E43D88481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9541" y="2933743"/>
            <a:ext cx="6387715" cy="933371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Изучение и обобщение педагогического опыта преподавания по предмету (предметной области). Формирование «дорожных карт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», планов работы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рекомендаций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основе проведенного анализа </a:t>
            </a:r>
          </a:p>
        </p:txBody>
      </p:sp>
      <p:sp>
        <p:nvSpPr>
          <p:cNvPr id="79" name="Text Box 70">
            <a:extLst>
              <a:ext uri="{FF2B5EF4-FFF2-40B4-BE49-F238E27FC236}">
                <a16:creationId xmlns="" xmlns:a16="http://schemas.microsoft.com/office/drawing/2014/main" id="{CD809F92-F636-439F-8C54-7B02A1E74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330" y="4070137"/>
            <a:ext cx="6387715" cy="82013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Оказание методической помощи в реализации «дорожных карт» </a:t>
            </a:r>
            <a:b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соответствующих моделей наставничества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0" name="Text Box 65">
            <a:extLst>
              <a:ext uri="{FF2B5EF4-FFF2-40B4-BE49-F238E27FC236}">
                <a16:creationId xmlns="" xmlns:a16="http://schemas.microsoft.com/office/drawing/2014/main" id="{6680DFEB-5410-471B-AB72-1BA01C86E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540" y="5794829"/>
            <a:ext cx="6387715" cy="678754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Мониторинг результатов реализации «дорожных карт»</a:t>
            </a:r>
            <a:b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рекомендаций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Text Box 68">
            <a:extLst>
              <a:ext uri="{FF2B5EF4-FFF2-40B4-BE49-F238E27FC236}">
                <a16:creationId xmlns="" xmlns:a16="http://schemas.microsoft.com/office/drawing/2014/main" id="{6027288A-2C96-4368-BAC4-722F0467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934" y="5145557"/>
            <a:ext cx="2305228" cy="35981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Учителя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2" name="Text Box 67">
            <a:extLst>
              <a:ext uri="{FF2B5EF4-FFF2-40B4-BE49-F238E27FC236}">
                <a16:creationId xmlns="" xmlns:a16="http://schemas.microsoft.com/office/drawing/2014/main" id="{7D88B1A5-9B9C-4894-B087-54A686462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521" y="5145557"/>
            <a:ext cx="2305228" cy="35981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Ученики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3" name="Text Box 66">
            <a:extLst>
              <a:ext uri="{FF2B5EF4-FFF2-40B4-BE49-F238E27FC236}">
                <a16:creationId xmlns="" xmlns:a16="http://schemas.microsoft.com/office/drawing/2014/main" id="{8EE70F2F-32FD-4ED4-A6F2-B0E85818C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739" y="5144887"/>
            <a:ext cx="2305228" cy="35981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Родители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498B931D-53EC-4194-84D8-21F3B6963B9C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255181" y="1480754"/>
            <a:ext cx="1094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="" xmlns:a16="http://schemas.microsoft.com/office/drawing/2014/main" id="{680F774C-E0AD-469D-B3B5-8AF689345E6A}"/>
              </a:ext>
            </a:extLst>
          </p:cNvPr>
          <p:cNvCxnSpPr>
            <a:cxnSpLocks/>
          </p:cNvCxnSpPr>
          <p:nvPr/>
        </p:nvCxnSpPr>
        <p:spPr>
          <a:xfrm flipH="1">
            <a:off x="7772311" y="1480579"/>
            <a:ext cx="10527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45">
            <a:extLst>
              <a:ext uri="{FF2B5EF4-FFF2-40B4-BE49-F238E27FC236}">
                <a16:creationId xmlns="" xmlns:a16="http://schemas.microsoft.com/office/drawing/2014/main" id="{56E882BE-7E86-463D-AB8F-B6D5E079558C}"/>
              </a:ext>
            </a:extLst>
          </p:cNvPr>
          <p:cNvCxnSpPr>
            <a:cxnSpLocks/>
            <a:stCxn id="80" idx="1"/>
          </p:cNvCxnSpPr>
          <p:nvPr/>
        </p:nvCxnSpPr>
        <p:spPr>
          <a:xfrm rot="10800000">
            <a:off x="255181" y="1489808"/>
            <a:ext cx="1136359" cy="464439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46">
            <a:extLst>
              <a:ext uri="{FF2B5EF4-FFF2-40B4-BE49-F238E27FC236}">
                <a16:creationId xmlns="" xmlns:a16="http://schemas.microsoft.com/office/drawing/2014/main" id="{85B9912A-1D75-4482-A5A9-58FACB931E01}"/>
              </a:ext>
            </a:extLst>
          </p:cNvPr>
          <p:cNvCxnSpPr>
            <a:cxnSpLocks/>
            <a:stCxn id="80" idx="3"/>
          </p:cNvCxnSpPr>
          <p:nvPr/>
        </p:nvCxnSpPr>
        <p:spPr>
          <a:xfrm flipV="1">
            <a:off x="7779256" y="1480580"/>
            <a:ext cx="1045767" cy="465362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="" xmlns:a16="http://schemas.microsoft.com/office/drawing/2014/main" id="{50AAFCB1-693F-4E89-812A-061EE1942686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>
          <a:xfrm>
            <a:off x="4561085" y="1786631"/>
            <a:ext cx="0" cy="214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="" xmlns:a16="http://schemas.microsoft.com/office/drawing/2014/main" id="{E54FF4AF-3D0E-4A20-9AE6-CA1567F56D59}"/>
              </a:ext>
            </a:extLst>
          </p:cNvPr>
          <p:cNvCxnSpPr>
            <a:cxnSpLocks/>
            <a:stCxn id="77" idx="2"/>
            <a:endCxn id="78" idx="0"/>
          </p:cNvCxnSpPr>
          <p:nvPr/>
        </p:nvCxnSpPr>
        <p:spPr>
          <a:xfrm>
            <a:off x="4561085" y="2734074"/>
            <a:ext cx="2317" cy="19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="" xmlns:a16="http://schemas.microsoft.com/office/drawing/2014/main" id="{4F2EDBC2-2967-4609-93E9-92A2C1F863B8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>
          <a:xfrm>
            <a:off x="4563400" y="3867117"/>
            <a:ext cx="5789" cy="20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="" xmlns:a16="http://schemas.microsoft.com/office/drawing/2014/main" id="{BF00D7C9-4596-42A7-89D2-C8246A714C4D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2121548" y="4890274"/>
            <a:ext cx="2447639" cy="25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="" xmlns:a16="http://schemas.microsoft.com/office/drawing/2014/main" id="{EED6ACF7-C8DE-43EF-AA9D-6888968E643E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4569188" y="4890274"/>
            <a:ext cx="6947" cy="25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="" xmlns:a16="http://schemas.microsoft.com/office/drawing/2014/main" id="{F20D712D-F896-4F97-8CCD-321DE2E189C6}"/>
              </a:ext>
            </a:extLst>
          </p:cNvPr>
          <p:cNvCxnSpPr>
            <a:cxnSpLocks/>
            <a:stCxn id="79" idx="2"/>
            <a:endCxn id="83" idx="0"/>
          </p:cNvCxnSpPr>
          <p:nvPr/>
        </p:nvCxnSpPr>
        <p:spPr>
          <a:xfrm>
            <a:off x="4569190" y="4890271"/>
            <a:ext cx="2466163" cy="254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="" xmlns:a16="http://schemas.microsoft.com/office/drawing/2014/main" id="{BA36D48C-A03F-46DD-B4BC-35C4BCF15C1C}"/>
              </a:ext>
            </a:extLst>
          </p:cNvPr>
          <p:cNvCxnSpPr>
            <a:cxnSpLocks/>
            <a:stCxn id="81" idx="2"/>
            <a:endCxn id="80" idx="0"/>
          </p:cNvCxnSpPr>
          <p:nvPr/>
        </p:nvCxnSpPr>
        <p:spPr>
          <a:xfrm>
            <a:off x="2121548" y="5505371"/>
            <a:ext cx="2463849" cy="289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="" xmlns:a16="http://schemas.microsoft.com/office/drawing/2014/main" id="{2DA9FDE1-F9A0-4C17-9296-9FA92FEBE13E}"/>
              </a:ext>
            </a:extLst>
          </p:cNvPr>
          <p:cNvCxnSpPr>
            <a:cxnSpLocks/>
            <a:stCxn id="82" idx="2"/>
            <a:endCxn id="80" idx="0"/>
          </p:cNvCxnSpPr>
          <p:nvPr/>
        </p:nvCxnSpPr>
        <p:spPr>
          <a:xfrm>
            <a:off x="4576134" y="5505371"/>
            <a:ext cx="9263" cy="289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="" xmlns:a16="http://schemas.microsoft.com/office/drawing/2014/main" id="{3F838784-FB5B-498F-8A8F-B92534B8090C}"/>
              </a:ext>
            </a:extLst>
          </p:cNvPr>
          <p:cNvCxnSpPr>
            <a:cxnSpLocks/>
            <a:stCxn id="83" idx="2"/>
            <a:endCxn id="80" idx="0"/>
          </p:cNvCxnSpPr>
          <p:nvPr/>
        </p:nvCxnSpPr>
        <p:spPr>
          <a:xfrm flipH="1">
            <a:off x="4585398" y="5504709"/>
            <a:ext cx="2449955" cy="29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C20D9499-8CF1-4176-80C7-30B3B2E402D2}"/>
              </a:ext>
            </a:extLst>
          </p:cNvPr>
          <p:cNvSpPr txBox="1"/>
          <p:nvPr/>
        </p:nvSpPr>
        <p:spPr>
          <a:xfrm>
            <a:off x="2288398" y="151335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ШМО</a:t>
            </a:r>
            <a:endParaRPr lang="ru-RU" dirty="0"/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4583C8E-805F-45F3-A2C3-458FC1832A7A}"/>
              </a:ext>
            </a:extLst>
          </p:cNvPr>
          <p:cNvSpPr txBox="1"/>
          <p:nvPr/>
        </p:nvSpPr>
        <p:spPr>
          <a:xfrm>
            <a:off x="2275083" y="246144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400" b="0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ШМО</a:t>
            </a:r>
            <a:endParaRPr lang="ru-RU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C8F52E5E-A8B5-4AD1-9303-8188C83165AE}"/>
              </a:ext>
            </a:extLst>
          </p:cNvPr>
          <p:cNvSpPr txBox="1"/>
          <p:nvPr/>
        </p:nvSpPr>
        <p:spPr>
          <a:xfrm>
            <a:off x="2281892" y="358702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400" b="0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ШМО</a:t>
            </a:r>
            <a:endParaRPr lang="ru-RU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B36005FE-BDDE-4B08-A715-E8268B61B887}"/>
              </a:ext>
            </a:extLst>
          </p:cNvPr>
          <p:cNvSpPr txBox="1"/>
          <p:nvPr/>
        </p:nvSpPr>
        <p:spPr>
          <a:xfrm>
            <a:off x="2295924" y="4533568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400" b="0" i="1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ШМО</a:t>
            </a:r>
            <a:endParaRPr lang="ru-RU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1D98CB8F-ED49-4938-9053-E76926886E0E}"/>
              </a:ext>
            </a:extLst>
          </p:cNvPr>
          <p:cNvSpPr txBox="1"/>
          <p:nvPr/>
        </p:nvSpPr>
        <p:spPr>
          <a:xfrm>
            <a:off x="2295924" y="6207454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Администрация ОО, ШМС, руководитель ШМО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127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54484"/>
              </p:ext>
            </p:extLst>
          </p:nvPr>
        </p:nvGraphicFramePr>
        <p:xfrm>
          <a:off x="594042" y="371378"/>
          <a:ext cx="8018616" cy="5905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631"/>
                <a:gridCol w="2672631"/>
                <a:gridCol w="2673354"/>
              </a:tblGrid>
              <a:tr h="555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Директор ОО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Заместитель директора по УР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Заместитель директора по УР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5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 контроль за получением медалей «За особые успехи в учении»;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 объективность проведения всех оценочный процедур (в т.ч и текущей успеваемости учащихся);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 работа с одаренными детьми (в т.ч организация и проведение школьного и муниципального этапов ВсОШ);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 контроль за организацией внутришкольного контроля.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67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3200" cap="all" dirty="0">
                <a:solidFill>
                  <a:schemeClr val="bg1"/>
                </a:solidFill>
              </a:rPr>
              <a:t>Ключевые слова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9085" y="1439733"/>
            <a:ext cx="7665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16F86"/>
                </a:solidFill>
              </a:rPr>
              <a:t>   </a:t>
            </a:r>
            <a:r>
              <a:rPr lang="en-US" sz="3600" dirty="0">
                <a:solidFill>
                  <a:srgbClr val="016F86"/>
                </a:solidFill>
              </a:rPr>
              <a:t>#</a:t>
            </a:r>
            <a:endParaRPr lang="ru-RU" sz="3600" dirty="0">
              <a:solidFill>
                <a:srgbClr val="016F8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Системность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Централизация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Гармонизация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Целесообразность</a:t>
            </a:r>
          </a:p>
          <a:p>
            <a:pPr marL="571500" indent="-571500">
              <a:buFontTx/>
              <a:buChar char="-"/>
            </a:pP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71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3200" cap="all" dirty="0">
                <a:solidFill>
                  <a:schemeClr val="bg1"/>
                </a:solidFill>
              </a:rPr>
              <a:t>Уровни 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9085" y="1439733"/>
            <a:ext cx="7665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3600" dirty="0">
                <a:solidFill>
                  <a:srgbClr val="016F86"/>
                </a:solidFill>
              </a:rPr>
              <a:t>Региональный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Муниципальный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solidFill>
                  <a:srgbClr val="016F86"/>
                </a:solidFill>
              </a:rPr>
              <a:t>Образовательной организации (ОО)</a:t>
            </a:r>
          </a:p>
          <a:p>
            <a:pPr marL="571500" indent="-571500">
              <a:buFontTx/>
              <a:buChar char="-"/>
            </a:pP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4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pPr algn="ctr"/>
            <a:r>
              <a:rPr lang="ru-RU" sz="2400" cap="all" dirty="0">
                <a:solidFill>
                  <a:schemeClr val="bg1"/>
                </a:solidFill>
              </a:rPr>
              <a:t>Управление качеством общего образования. Направления (критерии оценки)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5014" y="1179756"/>
            <a:ext cx="869486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3743"/>
                </a:solidFill>
              </a:rPr>
              <a:t>Раздел 1. «Механизмы управления качеством образовательных результатов»: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1.1.</a:t>
            </a:r>
            <a:r>
              <a:rPr lang="ru-RU" sz="2400" dirty="0"/>
              <a:t> </a:t>
            </a:r>
            <a:r>
              <a:rPr lang="ru-RU" sz="2400" b="1" dirty="0"/>
              <a:t>Система оценки качества подготовки обучающихся</a:t>
            </a:r>
            <a:r>
              <a:rPr lang="ru-RU" sz="2400" dirty="0"/>
              <a:t> (Система оценки качества подготовки обучающихся (+ </a:t>
            </a:r>
            <a:r>
              <a:rPr lang="ru-RU" sz="2400" i="1" dirty="0"/>
              <a:t>Оценка функциональной грамотности</a:t>
            </a:r>
            <a:r>
              <a:rPr lang="ru-RU" sz="2400" dirty="0"/>
              <a:t>) + Система объективности процедур оценки качества образования и олимпиад школьников).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1.2.</a:t>
            </a:r>
            <a:r>
              <a:rPr lang="ru-RU" sz="2400" dirty="0"/>
              <a:t> </a:t>
            </a:r>
            <a:r>
              <a:rPr lang="ru-RU" sz="2400" b="1" dirty="0"/>
              <a:t>Система работы со </a:t>
            </a:r>
            <a:r>
              <a:rPr lang="ru-RU" sz="2400" b="1"/>
              <a:t>школами с </a:t>
            </a:r>
            <a:r>
              <a:rPr lang="ru-RU" sz="2400" b="1" dirty="0"/>
              <a:t>низкими результатами обучения</a:t>
            </a:r>
            <a:r>
              <a:rPr lang="ru-RU" sz="2400" dirty="0"/>
              <a:t>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1.3.</a:t>
            </a:r>
            <a:r>
              <a:rPr lang="ru-RU" sz="2400" dirty="0"/>
              <a:t> </a:t>
            </a:r>
            <a:r>
              <a:rPr lang="ru-RU" sz="2400" b="1" dirty="0"/>
              <a:t>Система выявления, поддержки и развития способностей и талантов у детей и молодёжи</a:t>
            </a:r>
            <a:r>
              <a:rPr lang="ru-RU" sz="2400" dirty="0"/>
              <a:t>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1.4.</a:t>
            </a:r>
            <a:r>
              <a:rPr lang="ru-RU" sz="2400" dirty="0"/>
              <a:t> </a:t>
            </a:r>
            <a:r>
              <a:rPr lang="ru-RU" sz="2400" b="1" dirty="0"/>
              <a:t>Система работы по самоопределению и по профессиональной ориентации обучающихся</a:t>
            </a:r>
            <a:r>
              <a:rPr lang="ru-RU" sz="2400" dirty="0"/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3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kumimoji="0" lang="ru-RU" sz="2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</a:rPr>
              <a:t>Управление качеством общего образования. Направления (критерии оценки)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014" y="1179756"/>
            <a:ext cx="8694867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3743"/>
                </a:solidFill>
              </a:rPr>
              <a:t>Раздел 2. «Механизмы управления качеством образовательной деятельности»: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2.1. Система мониторинга эффективности руководителей образовательных организаций</a:t>
            </a:r>
            <a:r>
              <a:rPr lang="ru-RU" sz="2400" dirty="0"/>
              <a:t>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2.2. Система обеспечения профессионального развития педагогических работников</a:t>
            </a:r>
            <a:r>
              <a:rPr lang="ru-RU" sz="2400" dirty="0"/>
              <a:t> (Система мониторинга качества дополнительного профессионального образования педагогических работников + Система методической работы + </a:t>
            </a:r>
            <a:r>
              <a:rPr lang="ru-RU" sz="2400" i="1" dirty="0"/>
              <a:t>Оценка механизмов мониторинга и обеспечения кадровых потребностей</a:t>
            </a:r>
            <a:r>
              <a:rPr lang="ru-RU" sz="2400" dirty="0"/>
              <a:t>).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2.3. Система организации воспитания и социализации обучающихся</a:t>
            </a:r>
            <a:r>
              <a:rPr lang="ru-RU" sz="2400" dirty="0"/>
              <a:t> (+ </a:t>
            </a:r>
            <a:r>
              <a:rPr lang="ru-RU" sz="2400" i="1" dirty="0"/>
              <a:t>Оценка классного руководства</a:t>
            </a:r>
            <a:r>
              <a:rPr lang="ru-RU" sz="2400" dirty="0"/>
              <a:t>).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9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1.1. Система оценки качества </a:t>
            </a:r>
            <a:r>
              <a:rPr lang="en-US" sz="2400" cap="all" dirty="0">
                <a:solidFill>
                  <a:schemeClr val="bg1"/>
                </a:solidFill>
              </a:rPr>
              <a:t/>
            </a:r>
            <a:br>
              <a:rPr lang="en-US" sz="2400" cap="all" dirty="0">
                <a:solidFill>
                  <a:schemeClr val="bg1"/>
                </a:solidFill>
              </a:rPr>
            </a:br>
            <a:r>
              <a:rPr lang="ru-RU" sz="2400" cap="all" dirty="0">
                <a:solidFill>
                  <a:schemeClr val="bg1"/>
                </a:solidFill>
              </a:rPr>
              <a:t>подготовки обучающихся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64755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Система поддержки и мониторинг</a:t>
                      </a:r>
                      <a:r>
                        <a:rPr lang="ru-RU" baseline="0" dirty="0"/>
                        <a:t> объективности результатов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Внутришкольная</a:t>
                      </a:r>
                      <a:r>
                        <a:rPr lang="ru-RU" dirty="0"/>
                        <a:t> система оценки качества подготовки обучающихся (ВСОКО)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67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1.2. Система работы со школами </a:t>
            </a:r>
            <a:r>
              <a:rPr lang="en-US" sz="2400" cap="all" dirty="0">
                <a:solidFill>
                  <a:schemeClr val="bg1"/>
                </a:solidFill>
              </a:rPr>
              <a:t/>
            </a:r>
            <a:br>
              <a:rPr lang="en-US" sz="2400" cap="all" dirty="0">
                <a:solidFill>
                  <a:schemeClr val="bg1"/>
                </a:solidFill>
              </a:rPr>
            </a:br>
            <a:r>
              <a:rPr lang="ru-RU" sz="2400" cap="all" dirty="0">
                <a:solidFill>
                  <a:schemeClr val="bg1"/>
                </a:solidFill>
              </a:rPr>
              <a:t>с низкими результатами обучения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70304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Система мониторинга и поддержки реализации программы развития ШНОР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Антикризисная программа развития школы (для ШНОР)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43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1.3.</a:t>
            </a:r>
            <a:r>
              <a:rPr lang="en-US" sz="2400" cap="all" dirty="0">
                <a:solidFill>
                  <a:schemeClr val="bg1"/>
                </a:solidFill>
              </a:rPr>
              <a:t> </a:t>
            </a:r>
            <a:r>
              <a:rPr lang="ru-RU" sz="2400" cap="all" dirty="0">
                <a:solidFill>
                  <a:schemeClr val="bg1"/>
                </a:solidFill>
              </a:rPr>
              <a:t>Система выявления, поддержки и развития способностей и талантов у детей и молодёжи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07878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Муниципальная система выявления, поддержки и развития способностей и талантов у детей и молодёжи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Система индивидуального обучения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68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93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 anchorCtr="0"/>
          <a:lstStyle/>
          <a:p>
            <a:r>
              <a:rPr lang="ru-RU" sz="2400" cap="all" dirty="0">
                <a:solidFill>
                  <a:schemeClr val="bg1"/>
                </a:solidFill>
              </a:rPr>
              <a:t>1.4. Система работы по самоопределению и по профессиональной ориентации обучающихся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95824"/>
              </p:ext>
            </p:extLst>
          </p:nvPr>
        </p:nvGraphicFramePr>
        <p:xfrm>
          <a:off x="838200" y="2006600"/>
          <a:ext cx="7577666" cy="3318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8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8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57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Муниципальный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 ОО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16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Муниципальная система работы по самоопределению и профессиональной ориентации обучающихся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Внутришкольная</a:t>
                      </a:r>
                      <a:r>
                        <a:rPr lang="ru-RU" dirty="0"/>
                        <a:t> система профориентации,</a:t>
                      </a:r>
                      <a:r>
                        <a:rPr lang="ru-RU" baseline="0" dirty="0"/>
                        <a:t> система индивидуального обучения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2069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0_Black Turquois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5551"/>
      </a:accent1>
      <a:accent2>
        <a:srgbClr val="016F86"/>
      </a:accent2>
      <a:accent3>
        <a:srgbClr val="39D0D6"/>
      </a:accent3>
      <a:accent4>
        <a:srgbClr val="2D9C9C"/>
      </a:accent4>
      <a:accent5>
        <a:srgbClr val="473F3C"/>
      </a:accent5>
      <a:accent6>
        <a:srgbClr val="262626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800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1_Custom Design</vt:lpstr>
      <vt:lpstr>Презентация PowerPoint</vt:lpstr>
      <vt:lpstr>Ключевые слова</vt:lpstr>
      <vt:lpstr>Уровни управления</vt:lpstr>
      <vt:lpstr>Управление качеством общего образования. Направления (критерии оценки)</vt:lpstr>
      <vt:lpstr>Управление качеством общего образования. Направления (критерии оценки)</vt:lpstr>
      <vt:lpstr>1.1. Система оценки качества  подготовки обучающихся </vt:lpstr>
      <vt:lpstr>1.2. Система работы со школами  с низкими результатами обучения</vt:lpstr>
      <vt:lpstr>1.3. Система выявления, поддержки и развития способностей и талантов у детей и молодёжи</vt:lpstr>
      <vt:lpstr>1.4. Система работы по самоопределению и по профессиональной ориентации обучающихся</vt:lpstr>
      <vt:lpstr>2.1. Система мониторинга эффективности руководителей образовательных организаций</vt:lpstr>
      <vt:lpstr>2.2. Система обеспечения профессионального развития педагогических работников </vt:lpstr>
      <vt:lpstr>2.3. Система организации воспитания и социализации обучающихся </vt:lpstr>
      <vt:lpstr>РЕКОМЕНДАЦИИ</vt:lpstr>
      <vt:lpstr>Циклограмма управления  качеством образования (ФИОКО)</vt:lpstr>
      <vt:lpstr>Управленческая модель научно-методического сопровождения  региональной системы оценки качества образования</vt:lpstr>
      <vt:lpstr>Управленческая модель методического сопровождения муниципальной системы оценки качества образования</vt:lpstr>
      <vt:lpstr>Управленческая модель организации методической работы в ОО</vt:lpstr>
      <vt:lpstr>Управленческая модель работы школьного методического объединения (ШМО)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79</cp:revision>
  <cp:lastPrinted>2020-05-25T06:17:34Z</cp:lastPrinted>
  <dcterms:created xsi:type="dcterms:W3CDTF">2020-05-21T07:44:53Z</dcterms:created>
  <dcterms:modified xsi:type="dcterms:W3CDTF">2020-11-11T12:52:05Z</dcterms:modified>
</cp:coreProperties>
</file>