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704" r:id="rId2"/>
  </p:sldMasterIdLst>
  <p:notesMasterIdLst>
    <p:notesMasterId r:id="rId15"/>
  </p:notesMasterIdLst>
  <p:handoutMasterIdLst>
    <p:handoutMasterId r:id="rId16"/>
  </p:handoutMasterIdLst>
  <p:sldIdLst>
    <p:sldId id="257" r:id="rId3"/>
    <p:sldId id="353" r:id="rId4"/>
    <p:sldId id="354" r:id="rId5"/>
    <p:sldId id="356" r:id="rId6"/>
    <p:sldId id="358" r:id="rId7"/>
    <p:sldId id="364" r:id="rId8"/>
    <p:sldId id="363" r:id="rId9"/>
    <p:sldId id="359" r:id="rId10"/>
    <p:sldId id="360" r:id="rId11"/>
    <p:sldId id="361" r:id="rId12"/>
    <p:sldId id="341" r:id="rId13"/>
    <p:sldId id="348" r:id="rId14"/>
  </p:sldIdLst>
  <p:sldSz cx="9144000" cy="6858000" type="screen4x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CC0099"/>
    <a:srgbClr val="B51B7E"/>
    <a:srgbClr val="990000"/>
    <a:srgbClr val="CC6600"/>
    <a:srgbClr val="FF6600"/>
    <a:srgbClr val="75A3C5"/>
    <a:srgbClr val="333399"/>
    <a:srgbClr val="6600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150"/>
      </p:cViewPr>
      <p:guideLst>
        <p:guide orient="horz" pos="935"/>
        <p:guide orient="horz" pos="406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08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CDE822-4774-46D5-ADF2-D16870CF439D}" type="doc">
      <dgm:prSet loTypeId="urn:microsoft.com/office/officeart/2005/8/layout/chevron2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DEC41E8-9FFD-4795-85D6-69B906D36809}">
      <dgm:prSet phldrT="[Текст]"/>
      <dgm:spPr>
        <a:xfrm rot="5400000">
          <a:off x="-149834" y="152032"/>
          <a:ext cx="998894" cy="699225"/>
        </a:xfrm>
      </dgm:spPr>
      <dgm:t>
        <a:bodyPr/>
        <a:lstStyle/>
        <a:p>
          <a:pPr>
            <a:spcBef>
              <a:spcPts val="1800"/>
            </a:spcBef>
          </a:pPr>
          <a:r>
            <a:rPr lang="ru-RU" b="1" dirty="0" smtClean="0">
              <a:latin typeface="Calibri"/>
              <a:ea typeface="+mn-ea"/>
              <a:cs typeface="+mn-cs"/>
            </a:rPr>
            <a:t>1</a:t>
          </a:r>
          <a:endParaRPr lang="ru-RU" b="1" dirty="0">
            <a:latin typeface="Calibri"/>
            <a:ea typeface="+mn-ea"/>
            <a:cs typeface="+mn-cs"/>
          </a:endParaRPr>
        </a:p>
      </dgm:t>
    </dgm:pt>
    <dgm:pt modelId="{C56E33BA-DF03-46F2-A16E-59628ADEB428}" type="parTrans" cxnId="{A6DBE0BD-0DF2-47DB-851D-5C5B76280C0C}">
      <dgm:prSet/>
      <dgm:spPr/>
      <dgm:t>
        <a:bodyPr/>
        <a:lstStyle/>
        <a:p>
          <a:endParaRPr lang="ru-RU"/>
        </a:p>
      </dgm:t>
    </dgm:pt>
    <dgm:pt modelId="{5938C15D-26A8-4305-825C-A26447CA4BA3}" type="sibTrans" cxnId="{A6DBE0BD-0DF2-47DB-851D-5C5B76280C0C}">
      <dgm:prSet/>
      <dgm:spPr/>
      <dgm:t>
        <a:bodyPr/>
        <a:lstStyle/>
        <a:p>
          <a:endParaRPr lang="ru-RU"/>
        </a:p>
      </dgm:t>
    </dgm:pt>
    <dgm:pt modelId="{7F9B93BD-4B8B-484A-A068-C6404F320F72}">
      <dgm:prSet phldrT="[Текст]"/>
      <dgm:spPr>
        <a:xfrm rot="5400000">
          <a:off x="4139772" y="-3438347"/>
          <a:ext cx="649281" cy="7530374"/>
        </a:xfrm>
      </dgm:spPr>
      <dgm:t>
        <a:bodyPr/>
        <a:lstStyle/>
        <a:p>
          <a:endParaRPr lang="ru-RU" sz="1300" dirty="0">
            <a:latin typeface="Calibri"/>
            <a:ea typeface="+mn-ea"/>
            <a:cs typeface="+mn-cs"/>
          </a:endParaRPr>
        </a:p>
      </dgm:t>
    </dgm:pt>
    <dgm:pt modelId="{A9DE3B03-51DF-46EF-8A53-96DD35B2347D}" type="parTrans" cxnId="{6ABFA6EB-ADF1-4C38-A92B-9954333BE525}">
      <dgm:prSet/>
      <dgm:spPr/>
      <dgm:t>
        <a:bodyPr/>
        <a:lstStyle/>
        <a:p>
          <a:endParaRPr lang="ru-RU"/>
        </a:p>
      </dgm:t>
    </dgm:pt>
    <dgm:pt modelId="{EB09EE0D-2F58-41B6-9F24-C0EB6A805342}" type="sibTrans" cxnId="{6ABFA6EB-ADF1-4C38-A92B-9954333BE525}">
      <dgm:prSet/>
      <dgm:spPr/>
      <dgm:t>
        <a:bodyPr/>
        <a:lstStyle/>
        <a:p>
          <a:endParaRPr lang="ru-RU"/>
        </a:p>
      </dgm:t>
    </dgm:pt>
    <dgm:pt modelId="{A4551DA9-601E-45CC-9FD5-073A7E9AD4C0}">
      <dgm:prSet phldrT="[Текст]"/>
      <dgm:spPr>
        <a:xfrm rot="5400000">
          <a:off x="-149834" y="1032700"/>
          <a:ext cx="998894" cy="699225"/>
        </a:xfrm>
      </dgm:spPr>
      <dgm:t>
        <a:bodyPr/>
        <a:lstStyle/>
        <a:p>
          <a:pPr>
            <a:spcBef>
              <a:spcPts val="1200"/>
            </a:spcBef>
          </a:pPr>
          <a:r>
            <a:rPr lang="ru-RU" b="1" dirty="0" smtClean="0">
              <a:latin typeface="Calibri"/>
              <a:ea typeface="+mn-ea"/>
              <a:cs typeface="+mn-cs"/>
            </a:rPr>
            <a:t>2</a:t>
          </a:r>
          <a:endParaRPr lang="ru-RU" b="1" dirty="0">
            <a:latin typeface="Calibri"/>
            <a:ea typeface="+mn-ea"/>
            <a:cs typeface="+mn-cs"/>
          </a:endParaRPr>
        </a:p>
      </dgm:t>
    </dgm:pt>
    <dgm:pt modelId="{E06CC0D3-7177-4A60-870A-3389E140F3E2}" type="parTrans" cxnId="{16473FBA-8374-4845-9E59-4270E6A5C464}">
      <dgm:prSet/>
      <dgm:spPr/>
      <dgm:t>
        <a:bodyPr/>
        <a:lstStyle/>
        <a:p>
          <a:endParaRPr lang="ru-RU"/>
        </a:p>
      </dgm:t>
    </dgm:pt>
    <dgm:pt modelId="{7770070B-9E1B-49D1-AC2D-ECB1FFE7386C}" type="sibTrans" cxnId="{16473FBA-8374-4845-9E59-4270E6A5C464}">
      <dgm:prSet/>
      <dgm:spPr/>
      <dgm:t>
        <a:bodyPr/>
        <a:lstStyle/>
        <a:p>
          <a:endParaRPr lang="ru-RU"/>
        </a:p>
      </dgm:t>
    </dgm:pt>
    <dgm:pt modelId="{BE30BE0F-5F80-438B-8106-C399EEDA1550}">
      <dgm:prSet phldrT="[Текст]"/>
      <dgm:spPr>
        <a:xfrm rot="5400000">
          <a:off x="4139772" y="-2557679"/>
          <a:ext cx="649281" cy="7530374"/>
        </a:xfrm>
      </dgm:spPr>
      <dgm:t>
        <a:bodyPr/>
        <a:lstStyle/>
        <a:p>
          <a:endParaRPr lang="ru-RU" sz="1200" dirty="0">
            <a:latin typeface="Calibri"/>
            <a:ea typeface="+mn-ea"/>
            <a:cs typeface="+mn-cs"/>
          </a:endParaRPr>
        </a:p>
      </dgm:t>
    </dgm:pt>
    <dgm:pt modelId="{39DA1961-5501-4A80-AF4F-30290A685F50}" type="parTrans" cxnId="{F31E20E8-9B73-4067-9B48-3C29C32020E1}">
      <dgm:prSet/>
      <dgm:spPr/>
      <dgm:t>
        <a:bodyPr/>
        <a:lstStyle/>
        <a:p>
          <a:endParaRPr lang="ru-RU"/>
        </a:p>
      </dgm:t>
    </dgm:pt>
    <dgm:pt modelId="{06A3C773-1D57-4B77-877E-4776C6DEC858}" type="sibTrans" cxnId="{F31E20E8-9B73-4067-9B48-3C29C32020E1}">
      <dgm:prSet/>
      <dgm:spPr/>
      <dgm:t>
        <a:bodyPr/>
        <a:lstStyle/>
        <a:p>
          <a:endParaRPr lang="ru-RU"/>
        </a:p>
      </dgm:t>
    </dgm:pt>
    <dgm:pt modelId="{FEC1FA1B-E019-4553-B370-7737DF2FE52C}">
      <dgm:prSet phldrT="[Текст]"/>
      <dgm:spPr>
        <a:xfrm rot="5400000">
          <a:off x="-149834" y="1913368"/>
          <a:ext cx="998894" cy="699225"/>
        </a:xfrm>
      </dgm:spPr>
      <dgm:t>
        <a:bodyPr/>
        <a:lstStyle/>
        <a:p>
          <a:pPr>
            <a:spcBef>
              <a:spcPts val="1200"/>
            </a:spcBef>
          </a:pPr>
          <a:r>
            <a:rPr lang="ru-RU" b="1" dirty="0" smtClean="0">
              <a:latin typeface="Calibri"/>
              <a:ea typeface="+mn-ea"/>
              <a:cs typeface="+mn-cs"/>
            </a:rPr>
            <a:t>3</a:t>
          </a:r>
          <a:endParaRPr lang="ru-RU" b="1" dirty="0">
            <a:latin typeface="Calibri"/>
            <a:ea typeface="+mn-ea"/>
            <a:cs typeface="+mn-cs"/>
          </a:endParaRPr>
        </a:p>
      </dgm:t>
    </dgm:pt>
    <dgm:pt modelId="{9E971EBD-0D26-446C-A545-46ED340BA9FD}" type="parTrans" cxnId="{51BC6133-F6E4-44EE-ADD8-E20D9DCD667F}">
      <dgm:prSet/>
      <dgm:spPr/>
      <dgm:t>
        <a:bodyPr/>
        <a:lstStyle/>
        <a:p>
          <a:endParaRPr lang="ru-RU"/>
        </a:p>
      </dgm:t>
    </dgm:pt>
    <dgm:pt modelId="{8FB111CB-9510-4BF2-B8B2-27DB9870CD9E}" type="sibTrans" cxnId="{51BC6133-F6E4-44EE-ADD8-E20D9DCD667F}">
      <dgm:prSet/>
      <dgm:spPr/>
      <dgm:t>
        <a:bodyPr/>
        <a:lstStyle/>
        <a:p>
          <a:endParaRPr lang="ru-RU"/>
        </a:p>
      </dgm:t>
    </dgm:pt>
    <dgm:pt modelId="{324C86BE-AA5E-4201-A803-271E4F5FCD88}">
      <dgm:prSet phldrT="[Текст]"/>
      <dgm:spPr>
        <a:xfrm rot="5400000">
          <a:off x="4139772" y="-1677012"/>
          <a:ext cx="649281" cy="7530374"/>
        </a:xfrm>
      </dgm:spPr>
      <dgm:t>
        <a:bodyPr/>
        <a:lstStyle/>
        <a:p>
          <a:endParaRPr lang="ru-RU" sz="1300" dirty="0">
            <a:latin typeface="Calibri"/>
            <a:ea typeface="+mn-ea"/>
            <a:cs typeface="+mn-cs"/>
          </a:endParaRPr>
        </a:p>
      </dgm:t>
    </dgm:pt>
    <dgm:pt modelId="{F8187945-3607-4E86-AAB8-D2C737D968EE}" type="parTrans" cxnId="{D0F78A1D-4A9F-42AD-95CC-F68DF690C345}">
      <dgm:prSet/>
      <dgm:spPr/>
      <dgm:t>
        <a:bodyPr/>
        <a:lstStyle/>
        <a:p>
          <a:endParaRPr lang="ru-RU"/>
        </a:p>
      </dgm:t>
    </dgm:pt>
    <dgm:pt modelId="{0B68583D-B9E1-4C74-9CE5-C30883E503B2}" type="sibTrans" cxnId="{D0F78A1D-4A9F-42AD-95CC-F68DF690C345}">
      <dgm:prSet/>
      <dgm:spPr/>
      <dgm:t>
        <a:bodyPr/>
        <a:lstStyle/>
        <a:p>
          <a:endParaRPr lang="ru-RU"/>
        </a:p>
      </dgm:t>
    </dgm:pt>
    <dgm:pt modelId="{DE94F8DE-4572-4BA6-B9B0-892E12F978E7}">
      <dgm:prSet/>
      <dgm:spPr>
        <a:xfrm rot="5400000">
          <a:off x="-149834" y="2794036"/>
          <a:ext cx="998894" cy="699225"/>
        </a:xfrm>
      </dgm:spPr>
      <dgm:t>
        <a:bodyPr/>
        <a:lstStyle/>
        <a:p>
          <a:pPr>
            <a:spcBef>
              <a:spcPts val="1200"/>
            </a:spcBef>
          </a:pPr>
          <a:r>
            <a:rPr lang="ru-RU" b="1" dirty="0" smtClean="0">
              <a:latin typeface="Calibri"/>
              <a:ea typeface="+mn-ea"/>
              <a:cs typeface="+mn-cs"/>
            </a:rPr>
            <a:t>4</a:t>
          </a:r>
          <a:endParaRPr lang="ru-RU" b="1" dirty="0">
            <a:latin typeface="Calibri"/>
            <a:ea typeface="+mn-ea"/>
            <a:cs typeface="+mn-cs"/>
          </a:endParaRPr>
        </a:p>
      </dgm:t>
    </dgm:pt>
    <dgm:pt modelId="{1A2DC48C-C41F-488A-9C0C-821FA6A77797}" type="parTrans" cxnId="{5217B163-2799-4CE6-8729-70C3A10D235F}">
      <dgm:prSet/>
      <dgm:spPr/>
      <dgm:t>
        <a:bodyPr/>
        <a:lstStyle/>
        <a:p>
          <a:endParaRPr lang="ru-RU"/>
        </a:p>
      </dgm:t>
    </dgm:pt>
    <dgm:pt modelId="{10E77FA8-3377-4738-89FF-97E7F52E9F7B}" type="sibTrans" cxnId="{5217B163-2799-4CE6-8729-70C3A10D235F}">
      <dgm:prSet/>
      <dgm:spPr/>
      <dgm:t>
        <a:bodyPr/>
        <a:lstStyle/>
        <a:p>
          <a:endParaRPr lang="ru-RU"/>
        </a:p>
      </dgm:t>
    </dgm:pt>
    <dgm:pt modelId="{6D338980-EAD5-4C4A-92CD-93D9D3613302}">
      <dgm:prSet/>
      <dgm:spPr>
        <a:xfrm rot="5400000">
          <a:off x="4139772" y="-796344"/>
          <a:ext cx="649281" cy="7530374"/>
        </a:xfrm>
      </dgm:spPr>
      <dgm:t>
        <a:bodyPr/>
        <a:lstStyle/>
        <a:p>
          <a:endParaRPr lang="ru-RU" sz="1300" dirty="0">
            <a:latin typeface="Calibri"/>
            <a:ea typeface="+mn-ea"/>
            <a:cs typeface="+mn-cs"/>
          </a:endParaRPr>
        </a:p>
      </dgm:t>
    </dgm:pt>
    <dgm:pt modelId="{22322297-C2B7-440E-8A18-2E4C69B2C2A8}" type="parTrans" cxnId="{87406A01-F332-44CD-94D8-DC43DDE33E3C}">
      <dgm:prSet/>
      <dgm:spPr/>
      <dgm:t>
        <a:bodyPr/>
        <a:lstStyle/>
        <a:p>
          <a:endParaRPr lang="ru-RU"/>
        </a:p>
      </dgm:t>
    </dgm:pt>
    <dgm:pt modelId="{735D512D-C102-4EAD-9FEB-0299F72C7F74}" type="sibTrans" cxnId="{87406A01-F332-44CD-94D8-DC43DDE33E3C}">
      <dgm:prSet/>
      <dgm:spPr/>
      <dgm:t>
        <a:bodyPr/>
        <a:lstStyle/>
        <a:p>
          <a:endParaRPr lang="ru-RU"/>
        </a:p>
      </dgm:t>
    </dgm:pt>
    <dgm:pt modelId="{213F7386-36E7-4A50-9DDC-44EFEC6CAD52}">
      <dgm:prSet/>
      <dgm:spPr>
        <a:xfrm rot="5400000">
          <a:off x="-149834" y="3674704"/>
          <a:ext cx="998894" cy="699225"/>
        </a:xfrm>
      </dgm:spPr>
      <dgm:t>
        <a:bodyPr/>
        <a:lstStyle/>
        <a:p>
          <a:pPr>
            <a:spcBef>
              <a:spcPts val="1200"/>
            </a:spcBef>
          </a:pPr>
          <a:r>
            <a:rPr lang="ru-RU" b="1" dirty="0" smtClean="0">
              <a:latin typeface="Calibri"/>
              <a:ea typeface="+mn-ea"/>
              <a:cs typeface="+mn-cs"/>
            </a:rPr>
            <a:t>5</a:t>
          </a:r>
          <a:endParaRPr lang="ru-RU" b="1" dirty="0">
            <a:latin typeface="Calibri"/>
            <a:ea typeface="+mn-ea"/>
            <a:cs typeface="+mn-cs"/>
          </a:endParaRPr>
        </a:p>
      </dgm:t>
    </dgm:pt>
    <dgm:pt modelId="{86ECC2D4-5A28-4638-B15F-00FA446BE62C}" type="parTrans" cxnId="{84CE93B2-D98B-4FB0-AEF0-8792579955C1}">
      <dgm:prSet/>
      <dgm:spPr/>
      <dgm:t>
        <a:bodyPr/>
        <a:lstStyle/>
        <a:p>
          <a:endParaRPr lang="ru-RU"/>
        </a:p>
      </dgm:t>
    </dgm:pt>
    <dgm:pt modelId="{3FF6FE73-0F9F-4E2A-B611-DFBE62B2F1BD}" type="sibTrans" cxnId="{84CE93B2-D98B-4FB0-AEF0-8792579955C1}">
      <dgm:prSet/>
      <dgm:spPr/>
      <dgm:t>
        <a:bodyPr/>
        <a:lstStyle/>
        <a:p>
          <a:endParaRPr lang="ru-RU"/>
        </a:p>
      </dgm:t>
    </dgm:pt>
    <dgm:pt modelId="{AE2249C6-7DC9-431D-9401-B7FA6096718A}">
      <dgm:prSet/>
      <dgm:spPr>
        <a:xfrm rot="5400000">
          <a:off x="4139772" y="84323"/>
          <a:ext cx="649281" cy="7530374"/>
        </a:xfrm>
      </dgm:spPr>
      <dgm:t>
        <a:bodyPr/>
        <a:lstStyle/>
        <a:p>
          <a:endParaRPr lang="ru-RU" sz="1200" b="0" dirty="0">
            <a:latin typeface="Calibri"/>
            <a:ea typeface="+mn-ea"/>
            <a:cs typeface="+mn-cs"/>
          </a:endParaRPr>
        </a:p>
      </dgm:t>
    </dgm:pt>
    <dgm:pt modelId="{5201600A-3B4C-4368-8DF0-6568F163847D}" type="parTrans" cxnId="{555BA986-930D-4B22-8FC5-88DBB61F9F17}">
      <dgm:prSet/>
      <dgm:spPr/>
      <dgm:t>
        <a:bodyPr/>
        <a:lstStyle/>
        <a:p>
          <a:endParaRPr lang="ru-RU"/>
        </a:p>
      </dgm:t>
    </dgm:pt>
    <dgm:pt modelId="{EA3DC5A1-ED73-4D81-9726-B64C49C7A3A2}" type="sibTrans" cxnId="{555BA986-930D-4B22-8FC5-88DBB61F9F17}">
      <dgm:prSet/>
      <dgm:spPr/>
      <dgm:t>
        <a:bodyPr/>
        <a:lstStyle/>
        <a:p>
          <a:endParaRPr lang="ru-RU"/>
        </a:p>
      </dgm:t>
    </dgm:pt>
    <dgm:pt modelId="{A68137B8-0824-42FD-851D-F102622B44D2}">
      <dgm:prSet custT="1"/>
      <dgm:spPr/>
      <dgm:t>
        <a:bodyPr/>
        <a:lstStyle/>
        <a:p>
          <a:r>
            <a:rPr lang="ru-RU" sz="1700" dirty="0" smtClean="0"/>
            <a:t>определен состав  профессионального сообщества города Сасово по вопросам перевода школы СНОР в эффективный режим работы;</a:t>
          </a:r>
          <a:endParaRPr lang="ru-RU" sz="1700" dirty="0"/>
        </a:p>
      </dgm:t>
    </dgm:pt>
    <dgm:pt modelId="{E8A7B505-E170-4CEC-8584-3AA91D4DA0FC}" type="parTrans" cxnId="{9F4AE4E0-1D40-47EF-B501-691F74306880}">
      <dgm:prSet/>
      <dgm:spPr/>
      <dgm:t>
        <a:bodyPr/>
        <a:lstStyle/>
        <a:p>
          <a:endParaRPr lang="ru-RU"/>
        </a:p>
      </dgm:t>
    </dgm:pt>
    <dgm:pt modelId="{F9E32269-1B83-4763-82D2-FFEB6E1C012A}" type="sibTrans" cxnId="{9F4AE4E0-1D40-47EF-B501-691F74306880}">
      <dgm:prSet/>
      <dgm:spPr/>
      <dgm:t>
        <a:bodyPr/>
        <a:lstStyle/>
        <a:p>
          <a:endParaRPr lang="ru-RU"/>
        </a:p>
      </dgm:t>
    </dgm:pt>
    <dgm:pt modelId="{E8E1EA23-DFC7-4F63-AEFD-2D1532E6696E}">
      <dgm:prSet custT="1"/>
      <dgm:spPr/>
      <dgm:t>
        <a:bodyPr/>
        <a:lstStyle/>
        <a:p>
          <a:r>
            <a:rPr lang="ru-RU" sz="1700" dirty="0" smtClean="0"/>
            <a:t>составлена программа перехода в эффективный режим работы МБОУ «Основная  общеобразовательная школа N2» на 2020-2022 гг.;</a:t>
          </a:r>
          <a:endParaRPr lang="ru-RU" sz="1700" dirty="0"/>
        </a:p>
      </dgm:t>
    </dgm:pt>
    <dgm:pt modelId="{5628D19C-98F4-404A-802C-8F27A3FA02D7}" type="parTrans" cxnId="{E0F83F92-5460-4FB3-9104-04CBB9DEF7EB}">
      <dgm:prSet/>
      <dgm:spPr/>
      <dgm:t>
        <a:bodyPr/>
        <a:lstStyle/>
        <a:p>
          <a:endParaRPr lang="ru-RU"/>
        </a:p>
      </dgm:t>
    </dgm:pt>
    <dgm:pt modelId="{14FA077D-F621-47E1-891E-3B44CD6BD10D}" type="sibTrans" cxnId="{E0F83F92-5460-4FB3-9104-04CBB9DEF7EB}">
      <dgm:prSet/>
      <dgm:spPr/>
      <dgm:t>
        <a:bodyPr/>
        <a:lstStyle/>
        <a:p>
          <a:endParaRPr lang="ru-RU"/>
        </a:p>
      </dgm:t>
    </dgm:pt>
    <dgm:pt modelId="{4603DBBC-DB0D-4432-9950-742BE303E54D}">
      <dgm:prSet custT="1"/>
      <dgm:spPr/>
      <dgm:t>
        <a:bodyPr/>
        <a:lstStyle/>
        <a:p>
          <a:r>
            <a:rPr lang="ru-RU" sz="1700" i="0" dirty="0" smtClean="0"/>
            <a:t>проведен мониторинг профессиональных дефицитов педагогов школы, контингента учащихся и родителей;</a:t>
          </a:r>
          <a:endParaRPr lang="ru-RU" sz="1700" i="0" dirty="0"/>
        </a:p>
      </dgm:t>
    </dgm:pt>
    <dgm:pt modelId="{68478346-27D0-4A09-9C11-7AE9D73A7405}" type="parTrans" cxnId="{3C1F6E7C-18BB-443A-8A50-697ED9452CF8}">
      <dgm:prSet/>
      <dgm:spPr/>
      <dgm:t>
        <a:bodyPr/>
        <a:lstStyle/>
        <a:p>
          <a:endParaRPr lang="ru-RU"/>
        </a:p>
      </dgm:t>
    </dgm:pt>
    <dgm:pt modelId="{63478305-2E5A-44F2-89C4-6667716A6171}" type="sibTrans" cxnId="{3C1F6E7C-18BB-443A-8A50-697ED9452CF8}">
      <dgm:prSet/>
      <dgm:spPr/>
      <dgm:t>
        <a:bodyPr/>
        <a:lstStyle/>
        <a:p>
          <a:endParaRPr lang="ru-RU"/>
        </a:p>
      </dgm:t>
    </dgm:pt>
    <dgm:pt modelId="{B5920AAC-C8FD-4071-843C-E1FC75F6F8B2}">
      <dgm:prSet custT="1"/>
      <dgm:spPr/>
      <dgm:t>
        <a:bodyPr/>
        <a:lstStyle/>
        <a:p>
          <a:r>
            <a:rPr lang="ru-RU" sz="1700" i="0" dirty="0" smtClean="0"/>
            <a:t>в рамках сетевого взаимодействия подписан договор между школой-шефом (МБОУ СОШ №1) и школой СНОР (МБОУ ООШ №2); </a:t>
          </a:r>
          <a:endParaRPr lang="ru-RU" sz="1700" i="0" dirty="0"/>
        </a:p>
      </dgm:t>
    </dgm:pt>
    <dgm:pt modelId="{577E5C3D-F1CE-4A01-A1C5-8A3733DB0789}" type="parTrans" cxnId="{25B019C8-A515-48C0-A902-D35D30C6711D}">
      <dgm:prSet/>
      <dgm:spPr/>
      <dgm:t>
        <a:bodyPr/>
        <a:lstStyle/>
        <a:p>
          <a:endParaRPr lang="ru-RU"/>
        </a:p>
      </dgm:t>
    </dgm:pt>
    <dgm:pt modelId="{19091C62-0211-48F6-A725-40B8CFCF7E0E}" type="sibTrans" cxnId="{25B019C8-A515-48C0-A902-D35D30C6711D}">
      <dgm:prSet/>
      <dgm:spPr/>
      <dgm:t>
        <a:bodyPr/>
        <a:lstStyle/>
        <a:p>
          <a:endParaRPr lang="ru-RU"/>
        </a:p>
      </dgm:t>
    </dgm:pt>
    <dgm:pt modelId="{E7A095A1-182E-4413-8912-4775641491AF}">
      <dgm:prSet custT="1"/>
      <dgm:spPr/>
      <dgm:t>
        <a:bodyPr/>
        <a:lstStyle/>
        <a:p>
          <a:r>
            <a:rPr lang="ru-RU" sz="1700" i="0" dirty="0" smtClean="0"/>
            <a:t>разработан план-график по реализации проекта повышения качества образования на муниципальном уровне: определены совместные мероприятия школы-шефа и школы СНОР на 2020-2021 учебный год;</a:t>
          </a:r>
          <a:endParaRPr lang="ru-RU" sz="1700" i="0" dirty="0"/>
        </a:p>
      </dgm:t>
    </dgm:pt>
    <dgm:pt modelId="{F8CE73E0-01D5-4F2F-92CD-CFB40B9B7773}" type="parTrans" cxnId="{152085BE-9E9C-4552-ACD4-3EEC898534E4}">
      <dgm:prSet/>
      <dgm:spPr/>
      <dgm:t>
        <a:bodyPr/>
        <a:lstStyle/>
        <a:p>
          <a:endParaRPr lang="ru-RU"/>
        </a:p>
      </dgm:t>
    </dgm:pt>
    <dgm:pt modelId="{4CC461C7-9ECD-447D-810F-137D82F178C7}" type="sibTrans" cxnId="{152085BE-9E9C-4552-ACD4-3EEC898534E4}">
      <dgm:prSet/>
      <dgm:spPr/>
      <dgm:t>
        <a:bodyPr/>
        <a:lstStyle/>
        <a:p>
          <a:endParaRPr lang="ru-RU"/>
        </a:p>
      </dgm:t>
    </dgm:pt>
    <dgm:pt modelId="{F392D414-9831-4095-A846-8F719A507EBB}" type="pres">
      <dgm:prSet presAssocID="{56CDE822-4774-46D5-ADF2-D16870CF439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3170A7-DAB3-49E5-BC2B-6B8B240F7B3B}" type="pres">
      <dgm:prSet presAssocID="{5DEC41E8-9FFD-4795-85D6-69B906D36809}" presName="composite" presStyleCnt="0"/>
      <dgm:spPr/>
      <dgm:t>
        <a:bodyPr/>
        <a:lstStyle/>
        <a:p>
          <a:endParaRPr lang="ru-RU"/>
        </a:p>
      </dgm:t>
    </dgm:pt>
    <dgm:pt modelId="{6E458958-66E6-4CE8-A450-A0C51B0EF9C7}" type="pres">
      <dgm:prSet presAssocID="{5DEC41E8-9FFD-4795-85D6-69B906D36809}" presName="parentText" presStyleLbl="alignNode1" presStyleIdx="0" presStyleCnt="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771CAB65-2C00-4C73-801C-3842D7685B24}" type="pres">
      <dgm:prSet presAssocID="{5DEC41E8-9FFD-4795-85D6-69B906D36809}" presName="descendantText" presStyleLbl="alignAcc1" presStyleIdx="0" presStyleCnt="5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01578BBC-88F9-4242-B81B-D68D8E39BF23}" type="pres">
      <dgm:prSet presAssocID="{5938C15D-26A8-4305-825C-A26447CA4BA3}" presName="sp" presStyleCnt="0"/>
      <dgm:spPr/>
      <dgm:t>
        <a:bodyPr/>
        <a:lstStyle/>
        <a:p>
          <a:endParaRPr lang="ru-RU"/>
        </a:p>
      </dgm:t>
    </dgm:pt>
    <dgm:pt modelId="{3C907167-5175-4555-A47B-F1741DF3F15B}" type="pres">
      <dgm:prSet presAssocID="{A4551DA9-601E-45CC-9FD5-073A7E9AD4C0}" presName="composite" presStyleCnt="0"/>
      <dgm:spPr/>
      <dgm:t>
        <a:bodyPr/>
        <a:lstStyle/>
        <a:p>
          <a:endParaRPr lang="ru-RU"/>
        </a:p>
      </dgm:t>
    </dgm:pt>
    <dgm:pt modelId="{F7E1D2CF-02E3-45B7-AFB1-270243883AD0}" type="pres">
      <dgm:prSet presAssocID="{A4551DA9-601E-45CC-9FD5-073A7E9AD4C0}" presName="parentText" presStyleLbl="alignNode1" presStyleIdx="1" presStyleCnt="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8F5885DF-C747-4207-82B8-A85BC7EB9FCF}" type="pres">
      <dgm:prSet presAssocID="{A4551DA9-601E-45CC-9FD5-073A7E9AD4C0}" presName="descendantText" presStyleLbl="alignAcc1" presStyleIdx="1" presStyleCnt="5" custLinFactNeighborX="281" custLinFactNeighborY="-310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C94629AC-D683-4529-B4C9-8C67FAAFDFF1}" type="pres">
      <dgm:prSet presAssocID="{7770070B-9E1B-49D1-AC2D-ECB1FFE7386C}" presName="sp" presStyleCnt="0"/>
      <dgm:spPr/>
      <dgm:t>
        <a:bodyPr/>
        <a:lstStyle/>
        <a:p>
          <a:endParaRPr lang="ru-RU"/>
        </a:p>
      </dgm:t>
    </dgm:pt>
    <dgm:pt modelId="{C7727CC8-9EA0-49C2-ABBF-71B92C2D39BA}" type="pres">
      <dgm:prSet presAssocID="{FEC1FA1B-E019-4553-B370-7737DF2FE52C}" presName="composite" presStyleCnt="0"/>
      <dgm:spPr/>
      <dgm:t>
        <a:bodyPr/>
        <a:lstStyle/>
        <a:p>
          <a:endParaRPr lang="ru-RU"/>
        </a:p>
      </dgm:t>
    </dgm:pt>
    <dgm:pt modelId="{6A7E9768-4B1D-480B-B5F0-2F8555409FD9}" type="pres">
      <dgm:prSet presAssocID="{FEC1FA1B-E019-4553-B370-7737DF2FE52C}" presName="parentText" presStyleLbl="alignNode1" presStyleIdx="2" presStyleCnt="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70CA8190-0312-47FF-BA4A-062890B405C0}" type="pres">
      <dgm:prSet presAssocID="{FEC1FA1B-E019-4553-B370-7737DF2FE52C}" presName="descendantText" presStyleLbl="alignAcc1" presStyleIdx="2" presStyleCnt="5" custLinFactNeighborX="281" custLinFactNeighborY="557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256D8AAA-EA1B-45BB-883A-6AE7F6BD7B61}" type="pres">
      <dgm:prSet presAssocID="{8FB111CB-9510-4BF2-B8B2-27DB9870CD9E}" presName="sp" presStyleCnt="0"/>
      <dgm:spPr/>
      <dgm:t>
        <a:bodyPr/>
        <a:lstStyle/>
        <a:p>
          <a:endParaRPr lang="ru-RU"/>
        </a:p>
      </dgm:t>
    </dgm:pt>
    <dgm:pt modelId="{B106B292-0ABD-42BE-97D0-5BFC1D7D210A}" type="pres">
      <dgm:prSet presAssocID="{DE94F8DE-4572-4BA6-B9B0-892E12F978E7}" presName="composite" presStyleCnt="0"/>
      <dgm:spPr/>
      <dgm:t>
        <a:bodyPr/>
        <a:lstStyle/>
        <a:p>
          <a:endParaRPr lang="ru-RU"/>
        </a:p>
      </dgm:t>
    </dgm:pt>
    <dgm:pt modelId="{ABAA62D2-B5F2-4B30-87C4-EA233177AB97}" type="pres">
      <dgm:prSet presAssocID="{DE94F8DE-4572-4BA6-B9B0-892E12F978E7}" presName="parentText" presStyleLbl="alignNode1" presStyleIdx="3" presStyleCnt="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5F15365A-1D74-4E60-8FCF-5746F792C923}" type="pres">
      <dgm:prSet presAssocID="{DE94F8DE-4572-4BA6-B9B0-892E12F978E7}" presName="descendantText" presStyleLbl="alignAcc1" presStyleIdx="3" presStyleCnt="5" custLinFactNeighborX="281" custLinFactNeighborY="3155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14345526-8C6B-4D06-9166-800B09BB9577}" type="pres">
      <dgm:prSet presAssocID="{10E77FA8-3377-4738-89FF-97E7F52E9F7B}" presName="sp" presStyleCnt="0"/>
      <dgm:spPr/>
      <dgm:t>
        <a:bodyPr/>
        <a:lstStyle/>
        <a:p>
          <a:endParaRPr lang="ru-RU"/>
        </a:p>
      </dgm:t>
    </dgm:pt>
    <dgm:pt modelId="{C11E13DF-2868-42ED-B6AB-9BB163398555}" type="pres">
      <dgm:prSet presAssocID="{213F7386-36E7-4A50-9DDC-44EFEC6CAD52}" presName="composite" presStyleCnt="0"/>
      <dgm:spPr/>
      <dgm:t>
        <a:bodyPr/>
        <a:lstStyle/>
        <a:p>
          <a:endParaRPr lang="ru-RU"/>
        </a:p>
      </dgm:t>
    </dgm:pt>
    <dgm:pt modelId="{5108AEA5-4834-48D9-8902-795B2155D48D}" type="pres">
      <dgm:prSet presAssocID="{213F7386-36E7-4A50-9DDC-44EFEC6CAD52}" presName="parentText" presStyleLbl="alignNode1" presStyleIdx="4" presStyleCnt="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139D97BC-6D78-4C73-A1B5-C300F2B9F526}" type="pres">
      <dgm:prSet presAssocID="{213F7386-36E7-4A50-9DDC-44EFEC6CAD52}" presName="descendantText" presStyleLbl="alignAcc1" presStyleIdx="4" presStyleCnt="5" custScaleY="15086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84CE93B2-D98B-4FB0-AEF0-8792579955C1}" srcId="{56CDE822-4774-46D5-ADF2-D16870CF439D}" destId="{213F7386-36E7-4A50-9DDC-44EFEC6CAD52}" srcOrd="4" destOrd="0" parTransId="{86ECC2D4-5A28-4638-B15F-00FA446BE62C}" sibTransId="{3FF6FE73-0F9F-4E2A-B611-DFBE62B2F1BD}"/>
    <dgm:cxn modelId="{A6DBE0BD-0DF2-47DB-851D-5C5B76280C0C}" srcId="{56CDE822-4774-46D5-ADF2-D16870CF439D}" destId="{5DEC41E8-9FFD-4795-85D6-69B906D36809}" srcOrd="0" destOrd="0" parTransId="{C56E33BA-DF03-46F2-A16E-59628ADEB428}" sibTransId="{5938C15D-26A8-4305-825C-A26447CA4BA3}"/>
    <dgm:cxn modelId="{87406A01-F332-44CD-94D8-DC43DDE33E3C}" srcId="{DE94F8DE-4572-4BA6-B9B0-892E12F978E7}" destId="{6D338980-EAD5-4C4A-92CD-93D9D3613302}" srcOrd="0" destOrd="0" parTransId="{22322297-C2B7-440E-8A18-2E4C69B2C2A8}" sibTransId="{735D512D-C102-4EAD-9FEB-0299F72C7F74}"/>
    <dgm:cxn modelId="{9F4AE4E0-1D40-47EF-B501-691F74306880}" srcId="{5DEC41E8-9FFD-4795-85D6-69B906D36809}" destId="{A68137B8-0824-42FD-851D-F102622B44D2}" srcOrd="1" destOrd="0" parTransId="{E8A7B505-E170-4CEC-8584-3AA91D4DA0FC}" sibTransId="{F9E32269-1B83-4763-82D2-FFEB6E1C012A}"/>
    <dgm:cxn modelId="{FEE50976-DB5E-43EE-B880-B5E8461E1240}" type="presOf" srcId="{FEC1FA1B-E019-4553-B370-7737DF2FE52C}" destId="{6A7E9768-4B1D-480B-B5F0-2F8555409FD9}" srcOrd="0" destOrd="0" presId="urn:microsoft.com/office/officeart/2005/8/layout/chevron2"/>
    <dgm:cxn modelId="{0809C811-B19C-48B0-A2F6-57440F76275B}" type="presOf" srcId="{BE30BE0F-5F80-438B-8106-C399EEDA1550}" destId="{8F5885DF-C747-4207-82B8-A85BC7EB9FCF}" srcOrd="0" destOrd="0" presId="urn:microsoft.com/office/officeart/2005/8/layout/chevron2"/>
    <dgm:cxn modelId="{D0F78A1D-4A9F-42AD-95CC-F68DF690C345}" srcId="{FEC1FA1B-E019-4553-B370-7737DF2FE52C}" destId="{324C86BE-AA5E-4201-A803-271E4F5FCD88}" srcOrd="0" destOrd="0" parTransId="{F8187945-3607-4E86-AAB8-D2C737D968EE}" sibTransId="{0B68583D-B9E1-4C74-9CE5-C30883E503B2}"/>
    <dgm:cxn modelId="{02991F22-0FD5-42B7-A51E-D925F604C456}" type="presOf" srcId="{E8E1EA23-DFC7-4F63-AEFD-2D1532E6696E}" destId="{8F5885DF-C747-4207-82B8-A85BC7EB9FCF}" srcOrd="0" destOrd="1" presId="urn:microsoft.com/office/officeart/2005/8/layout/chevron2"/>
    <dgm:cxn modelId="{FEF2FA5A-2BB7-45E7-B3B0-C05C7242A974}" type="presOf" srcId="{DE94F8DE-4572-4BA6-B9B0-892E12F978E7}" destId="{ABAA62D2-B5F2-4B30-87C4-EA233177AB97}" srcOrd="0" destOrd="0" presId="urn:microsoft.com/office/officeart/2005/8/layout/chevron2"/>
    <dgm:cxn modelId="{F31E20E8-9B73-4067-9B48-3C29C32020E1}" srcId="{A4551DA9-601E-45CC-9FD5-073A7E9AD4C0}" destId="{BE30BE0F-5F80-438B-8106-C399EEDA1550}" srcOrd="0" destOrd="0" parTransId="{39DA1961-5501-4A80-AF4F-30290A685F50}" sibTransId="{06A3C773-1D57-4B77-877E-4776C6DEC858}"/>
    <dgm:cxn modelId="{E9279E7E-F088-42F1-BD00-CB3436DCAAD6}" type="presOf" srcId="{324C86BE-AA5E-4201-A803-271E4F5FCD88}" destId="{70CA8190-0312-47FF-BA4A-062890B405C0}" srcOrd="0" destOrd="0" presId="urn:microsoft.com/office/officeart/2005/8/layout/chevron2"/>
    <dgm:cxn modelId="{6EF0F4BF-E486-49C2-8BDF-C45F2476077A}" type="presOf" srcId="{4603DBBC-DB0D-4432-9950-742BE303E54D}" destId="{70CA8190-0312-47FF-BA4A-062890B405C0}" srcOrd="0" destOrd="1" presId="urn:microsoft.com/office/officeart/2005/8/layout/chevron2"/>
    <dgm:cxn modelId="{6ABFA6EB-ADF1-4C38-A92B-9954333BE525}" srcId="{5DEC41E8-9FFD-4795-85D6-69B906D36809}" destId="{7F9B93BD-4B8B-484A-A068-C6404F320F72}" srcOrd="0" destOrd="0" parTransId="{A9DE3B03-51DF-46EF-8A53-96DD35B2347D}" sibTransId="{EB09EE0D-2F58-41B6-9F24-C0EB6A805342}"/>
    <dgm:cxn modelId="{D54B3D63-5559-4934-BA95-45C17FDC92DA}" type="presOf" srcId="{213F7386-36E7-4A50-9DDC-44EFEC6CAD52}" destId="{5108AEA5-4834-48D9-8902-795B2155D48D}" srcOrd="0" destOrd="0" presId="urn:microsoft.com/office/officeart/2005/8/layout/chevron2"/>
    <dgm:cxn modelId="{555BA986-930D-4B22-8FC5-88DBB61F9F17}" srcId="{213F7386-36E7-4A50-9DDC-44EFEC6CAD52}" destId="{AE2249C6-7DC9-431D-9401-B7FA6096718A}" srcOrd="0" destOrd="0" parTransId="{5201600A-3B4C-4368-8DF0-6568F163847D}" sibTransId="{EA3DC5A1-ED73-4D81-9726-B64C49C7A3A2}"/>
    <dgm:cxn modelId="{5217B163-2799-4CE6-8729-70C3A10D235F}" srcId="{56CDE822-4774-46D5-ADF2-D16870CF439D}" destId="{DE94F8DE-4572-4BA6-B9B0-892E12F978E7}" srcOrd="3" destOrd="0" parTransId="{1A2DC48C-C41F-488A-9C0C-821FA6A77797}" sibTransId="{10E77FA8-3377-4738-89FF-97E7F52E9F7B}"/>
    <dgm:cxn modelId="{51BC6133-F6E4-44EE-ADD8-E20D9DCD667F}" srcId="{56CDE822-4774-46D5-ADF2-D16870CF439D}" destId="{FEC1FA1B-E019-4553-B370-7737DF2FE52C}" srcOrd="2" destOrd="0" parTransId="{9E971EBD-0D26-446C-A545-46ED340BA9FD}" sibTransId="{8FB111CB-9510-4BF2-B8B2-27DB9870CD9E}"/>
    <dgm:cxn modelId="{25B019C8-A515-48C0-A902-D35D30C6711D}" srcId="{DE94F8DE-4572-4BA6-B9B0-892E12F978E7}" destId="{B5920AAC-C8FD-4071-843C-E1FC75F6F8B2}" srcOrd="1" destOrd="0" parTransId="{577E5C3D-F1CE-4A01-A1C5-8A3733DB0789}" sibTransId="{19091C62-0211-48F6-A725-40B8CFCF7E0E}"/>
    <dgm:cxn modelId="{E0F83F92-5460-4FB3-9104-04CBB9DEF7EB}" srcId="{A4551DA9-601E-45CC-9FD5-073A7E9AD4C0}" destId="{E8E1EA23-DFC7-4F63-AEFD-2D1532E6696E}" srcOrd="1" destOrd="0" parTransId="{5628D19C-98F4-404A-802C-8F27A3FA02D7}" sibTransId="{14FA077D-F621-47E1-891E-3B44CD6BD10D}"/>
    <dgm:cxn modelId="{3C1F6E7C-18BB-443A-8A50-697ED9452CF8}" srcId="{FEC1FA1B-E019-4553-B370-7737DF2FE52C}" destId="{4603DBBC-DB0D-4432-9950-742BE303E54D}" srcOrd="1" destOrd="0" parTransId="{68478346-27D0-4A09-9C11-7AE9D73A7405}" sibTransId="{63478305-2E5A-44F2-89C4-6667716A6171}"/>
    <dgm:cxn modelId="{335F5D34-37C6-4A47-A8DF-11A80BA7B38C}" type="presOf" srcId="{6D338980-EAD5-4C4A-92CD-93D9D3613302}" destId="{5F15365A-1D74-4E60-8FCF-5746F792C923}" srcOrd="0" destOrd="0" presId="urn:microsoft.com/office/officeart/2005/8/layout/chevron2"/>
    <dgm:cxn modelId="{2EABFEDC-F6E4-4B78-83D7-6CAA0C8F2A39}" type="presOf" srcId="{56CDE822-4774-46D5-ADF2-D16870CF439D}" destId="{F392D414-9831-4095-A846-8F719A507EBB}" srcOrd="0" destOrd="0" presId="urn:microsoft.com/office/officeart/2005/8/layout/chevron2"/>
    <dgm:cxn modelId="{152085BE-9E9C-4552-ACD4-3EEC898534E4}" srcId="{213F7386-36E7-4A50-9DDC-44EFEC6CAD52}" destId="{E7A095A1-182E-4413-8912-4775641491AF}" srcOrd="1" destOrd="0" parTransId="{F8CE73E0-01D5-4F2F-92CD-CFB40B9B7773}" sibTransId="{4CC461C7-9ECD-447D-810F-137D82F178C7}"/>
    <dgm:cxn modelId="{16473FBA-8374-4845-9E59-4270E6A5C464}" srcId="{56CDE822-4774-46D5-ADF2-D16870CF439D}" destId="{A4551DA9-601E-45CC-9FD5-073A7E9AD4C0}" srcOrd="1" destOrd="0" parTransId="{E06CC0D3-7177-4A60-870A-3389E140F3E2}" sibTransId="{7770070B-9E1B-49D1-AC2D-ECB1FFE7386C}"/>
    <dgm:cxn modelId="{B07AFB3C-ECA4-4757-84F9-AB33EDE8E73B}" type="presOf" srcId="{5DEC41E8-9FFD-4795-85D6-69B906D36809}" destId="{6E458958-66E6-4CE8-A450-A0C51B0EF9C7}" srcOrd="0" destOrd="0" presId="urn:microsoft.com/office/officeart/2005/8/layout/chevron2"/>
    <dgm:cxn modelId="{7CAD413E-DAE4-4BC6-8379-EFDDCB00926D}" type="presOf" srcId="{A4551DA9-601E-45CC-9FD5-073A7E9AD4C0}" destId="{F7E1D2CF-02E3-45B7-AFB1-270243883AD0}" srcOrd="0" destOrd="0" presId="urn:microsoft.com/office/officeart/2005/8/layout/chevron2"/>
    <dgm:cxn modelId="{30BABD5D-CD2D-46D5-AC04-6FAB64AD69D9}" type="presOf" srcId="{B5920AAC-C8FD-4071-843C-E1FC75F6F8B2}" destId="{5F15365A-1D74-4E60-8FCF-5746F792C923}" srcOrd="0" destOrd="1" presId="urn:microsoft.com/office/officeart/2005/8/layout/chevron2"/>
    <dgm:cxn modelId="{8C472316-5FA1-4665-AABB-009321A6668C}" type="presOf" srcId="{7F9B93BD-4B8B-484A-A068-C6404F320F72}" destId="{771CAB65-2C00-4C73-801C-3842D7685B24}" srcOrd="0" destOrd="0" presId="urn:microsoft.com/office/officeart/2005/8/layout/chevron2"/>
    <dgm:cxn modelId="{657BE2A6-8942-43DF-A2D4-8D5AC0409A1A}" type="presOf" srcId="{E7A095A1-182E-4413-8912-4775641491AF}" destId="{139D97BC-6D78-4C73-A1B5-C300F2B9F526}" srcOrd="0" destOrd="1" presId="urn:microsoft.com/office/officeart/2005/8/layout/chevron2"/>
    <dgm:cxn modelId="{4CFAEF25-C824-43FC-BFE9-F9A1D4F05BEB}" type="presOf" srcId="{AE2249C6-7DC9-431D-9401-B7FA6096718A}" destId="{139D97BC-6D78-4C73-A1B5-C300F2B9F526}" srcOrd="0" destOrd="0" presId="urn:microsoft.com/office/officeart/2005/8/layout/chevron2"/>
    <dgm:cxn modelId="{9973806E-3FD1-467A-B318-59FB2F73EF01}" type="presOf" srcId="{A68137B8-0824-42FD-851D-F102622B44D2}" destId="{771CAB65-2C00-4C73-801C-3842D7685B24}" srcOrd="0" destOrd="1" presId="urn:microsoft.com/office/officeart/2005/8/layout/chevron2"/>
    <dgm:cxn modelId="{5AC4AB33-2007-4B9F-94D9-0D6998C39FAB}" type="presParOf" srcId="{F392D414-9831-4095-A846-8F719A507EBB}" destId="{623170A7-DAB3-49E5-BC2B-6B8B240F7B3B}" srcOrd="0" destOrd="0" presId="urn:microsoft.com/office/officeart/2005/8/layout/chevron2"/>
    <dgm:cxn modelId="{5588CFB2-3122-4F76-8E43-74CD925CC5C2}" type="presParOf" srcId="{623170A7-DAB3-49E5-BC2B-6B8B240F7B3B}" destId="{6E458958-66E6-4CE8-A450-A0C51B0EF9C7}" srcOrd="0" destOrd="0" presId="urn:microsoft.com/office/officeart/2005/8/layout/chevron2"/>
    <dgm:cxn modelId="{0DA6F4A4-6128-42F3-96E7-43499551191C}" type="presParOf" srcId="{623170A7-DAB3-49E5-BC2B-6B8B240F7B3B}" destId="{771CAB65-2C00-4C73-801C-3842D7685B24}" srcOrd="1" destOrd="0" presId="urn:microsoft.com/office/officeart/2005/8/layout/chevron2"/>
    <dgm:cxn modelId="{3B87CDDA-509E-4AE6-B1EE-B37A6C2098B0}" type="presParOf" srcId="{F392D414-9831-4095-A846-8F719A507EBB}" destId="{01578BBC-88F9-4242-B81B-D68D8E39BF23}" srcOrd="1" destOrd="0" presId="urn:microsoft.com/office/officeart/2005/8/layout/chevron2"/>
    <dgm:cxn modelId="{6A408558-22C3-44F6-90AA-0FEB3484B4F3}" type="presParOf" srcId="{F392D414-9831-4095-A846-8F719A507EBB}" destId="{3C907167-5175-4555-A47B-F1741DF3F15B}" srcOrd="2" destOrd="0" presId="urn:microsoft.com/office/officeart/2005/8/layout/chevron2"/>
    <dgm:cxn modelId="{61150AF7-B6CE-4856-83E7-611912BBA073}" type="presParOf" srcId="{3C907167-5175-4555-A47B-F1741DF3F15B}" destId="{F7E1D2CF-02E3-45B7-AFB1-270243883AD0}" srcOrd="0" destOrd="0" presId="urn:microsoft.com/office/officeart/2005/8/layout/chevron2"/>
    <dgm:cxn modelId="{3CBD65D5-07C5-49E2-B3D9-2A462B328523}" type="presParOf" srcId="{3C907167-5175-4555-A47B-F1741DF3F15B}" destId="{8F5885DF-C747-4207-82B8-A85BC7EB9FCF}" srcOrd="1" destOrd="0" presId="urn:microsoft.com/office/officeart/2005/8/layout/chevron2"/>
    <dgm:cxn modelId="{B8C220C3-FA24-4977-BB44-20258C6139ED}" type="presParOf" srcId="{F392D414-9831-4095-A846-8F719A507EBB}" destId="{C94629AC-D683-4529-B4C9-8C67FAAFDFF1}" srcOrd="3" destOrd="0" presId="urn:microsoft.com/office/officeart/2005/8/layout/chevron2"/>
    <dgm:cxn modelId="{9E6FC067-566D-4B3E-975D-D356C6F9AFB4}" type="presParOf" srcId="{F392D414-9831-4095-A846-8F719A507EBB}" destId="{C7727CC8-9EA0-49C2-ABBF-71B92C2D39BA}" srcOrd="4" destOrd="0" presId="urn:microsoft.com/office/officeart/2005/8/layout/chevron2"/>
    <dgm:cxn modelId="{22C38592-7751-425C-AA70-C486CDA0D5E6}" type="presParOf" srcId="{C7727CC8-9EA0-49C2-ABBF-71B92C2D39BA}" destId="{6A7E9768-4B1D-480B-B5F0-2F8555409FD9}" srcOrd="0" destOrd="0" presId="urn:microsoft.com/office/officeart/2005/8/layout/chevron2"/>
    <dgm:cxn modelId="{EC9FA66B-6884-4A1A-9B22-C1B594FC3E57}" type="presParOf" srcId="{C7727CC8-9EA0-49C2-ABBF-71B92C2D39BA}" destId="{70CA8190-0312-47FF-BA4A-062890B405C0}" srcOrd="1" destOrd="0" presId="urn:microsoft.com/office/officeart/2005/8/layout/chevron2"/>
    <dgm:cxn modelId="{01A0FDC4-2A69-42D0-AC05-6EFD319C694C}" type="presParOf" srcId="{F392D414-9831-4095-A846-8F719A507EBB}" destId="{256D8AAA-EA1B-45BB-883A-6AE7F6BD7B61}" srcOrd="5" destOrd="0" presId="urn:microsoft.com/office/officeart/2005/8/layout/chevron2"/>
    <dgm:cxn modelId="{8B11DDA8-0B6F-4809-91E2-0E0593791120}" type="presParOf" srcId="{F392D414-9831-4095-A846-8F719A507EBB}" destId="{B106B292-0ABD-42BE-97D0-5BFC1D7D210A}" srcOrd="6" destOrd="0" presId="urn:microsoft.com/office/officeart/2005/8/layout/chevron2"/>
    <dgm:cxn modelId="{C27C87C3-C452-4C96-BD66-F474A1B989BA}" type="presParOf" srcId="{B106B292-0ABD-42BE-97D0-5BFC1D7D210A}" destId="{ABAA62D2-B5F2-4B30-87C4-EA233177AB97}" srcOrd="0" destOrd="0" presId="urn:microsoft.com/office/officeart/2005/8/layout/chevron2"/>
    <dgm:cxn modelId="{DF3D5354-AD10-468D-8EB2-F0804AE77A40}" type="presParOf" srcId="{B106B292-0ABD-42BE-97D0-5BFC1D7D210A}" destId="{5F15365A-1D74-4E60-8FCF-5746F792C923}" srcOrd="1" destOrd="0" presId="urn:microsoft.com/office/officeart/2005/8/layout/chevron2"/>
    <dgm:cxn modelId="{8B83E460-AD32-42CE-8849-7BEC02E7A051}" type="presParOf" srcId="{F392D414-9831-4095-A846-8F719A507EBB}" destId="{14345526-8C6B-4D06-9166-800B09BB9577}" srcOrd="7" destOrd="0" presId="urn:microsoft.com/office/officeart/2005/8/layout/chevron2"/>
    <dgm:cxn modelId="{537ABFA8-F5F8-4B66-A866-A196D8C7694E}" type="presParOf" srcId="{F392D414-9831-4095-A846-8F719A507EBB}" destId="{C11E13DF-2868-42ED-B6AB-9BB163398555}" srcOrd="8" destOrd="0" presId="urn:microsoft.com/office/officeart/2005/8/layout/chevron2"/>
    <dgm:cxn modelId="{24E238EF-88A4-4E16-B993-5CBFD1B2E8FC}" type="presParOf" srcId="{C11E13DF-2868-42ED-B6AB-9BB163398555}" destId="{5108AEA5-4834-48D9-8902-795B2155D48D}" srcOrd="0" destOrd="0" presId="urn:microsoft.com/office/officeart/2005/8/layout/chevron2"/>
    <dgm:cxn modelId="{3EB82084-595E-45CF-A9D8-0A4C3C1BD2E1}" type="presParOf" srcId="{C11E13DF-2868-42ED-B6AB-9BB163398555}" destId="{139D97BC-6D78-4C73-A1B5-C300F2B9F52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58958-66E6-4CE8-A450-A0C51B0EF9C7}">
      <dsp:nvSpPr>
        <dsp:cNvPr id="0" name=""/>
        <dsp:cNvSpPr/>
      </dsp:nvSpPr>
      <dsp:spPr>
        <a:xfrm rot="5400000">
          <a:off x="-144389" y="149178"/>
          <a:ext cx="962594" cy="67381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/>
              <a:ea typeface="+mn-ea"/>
              <a:cs typeface="+mn-cs"/>
            </a:rPr>
            <a:t>1</a:t>
          </a:r>
          <a:endParaRPr lang="ru-RU" sz="1800" b="1" kern="1200" dirty="0">
            <a:latin typeface="Calibri"/>
            <a:ea typeface="+mn-ea"/>
            <a:cs typeface="+mn-cs"/>
          </a:endParaRPr>
        </a:p>
      </dsp:txBody>
      <dsp:txXfrm rot="-5400000">
        <a:off x="1" y="341697"/>
        <a:ext cx="673815" cy="288779"/>
      </dsp:txXfrm>
    </dsp:sp>
    <dsp:sp modelId="{771CAB65-2C00-4C73-801C-3842D7685B24}">
      <dsp:nvSpPr>
        <dsp:cNvPr id="0" name=""/>
        <dsp:cNvSpPr/>
      </dsp:nvSpPr>
      <dsp:spPr>
        <a:xfrm rot="5400000">
          <a:off x="4200528" y="-3521923"/>
          <a:ext cx="625686" cy="76791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>
            <a:latin typeface="Calibri"/>
            <a:ea typeface="+mn-ea"/>
            <a:cs typeface="+mn-cs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определен состав  профессионального сообщества города Сасово по вопросам перевода школы СНОР в эффективный режим работы;</a:t>
          </a:r>
          <a:endParaRPr lang="ru-RU" sz="1700" kern="1200" dirty="0"/>
        </a:p>
      </dsp:txBody>
      <dsp:txXfrm rot="-5400000">
        <a:off x="673816" y="35332"/>
        <a:ext cx="7648569" cy="564600"/>
      </dsp:txXfrm>
    </dsp:sp>
    <dsp:sp modelId="{F7E1D2CF-02E3-45B7-AFB1-270243883AD0}">
      <dsp:nvSpPr>
        <dsp:cNvPr id="0" name=""/>
        <dsp:cNvSpPr/>
      </dsp:nvSpPr>
      <dsp:spPr>
        <a:xfrm rot="5400000">
          <a:off x="-144389" y="997842"/>
          <a:ext cx="962594" cy="67381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/>
              <a:ea typeface="+mn-ea"/>
              <a:cs typeface="+mn-cs"/>
            </a:rPr>
            <a:t>2</a:t>
          </a:r>
          <a:endParaRPr lang="ru-RU" sz="1800" b="1" kern="1200" dirty="0">
            <a:latin typeface="Calibri"/>
            <a:ea typeface="+mn-ea"/>
            <a:cs typeface="+mn-cs"/>
          </a:endParaRPr>
        </a:p>
      </dsp:txBody>
      <dsp:txXfrm rot="-5400000">
        <a:off x="1" y="1190361"/>
        <a:ext cx="673815" cy="288779"/>
      </dsp:txXfrm>
    </dsp:sp>
    <dsp:sp modelId="{8F5885DF-C747-4207-82B8-A85BC7EB9FCF}">
      <dsp:nvSpPr>
        <dsp:cNvPr id="0" name=""/>
        <dsp:cNvSpPr/>
      </dsp:nvSpPr>
      <dsp:spPr>
        <a:xfrm rot="5400000">
          <a:off x="4200528" y="-2692668"/>
          <a:ext cx="625686" cy="76791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Calibri"/>
            <a:ea typeface="+mn-ea"/>
            <a:cs typeface="+mn-cs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составлена программа перехода в эффективный режим работы МБОУ «Основная  общеобразовательная школа N2» на 2020-2022 гг.;</a:t>
          </a:r>
          <a:endParaRPr lang="ru-RU" sz="1700" kern="1200" dirty="0"/>
        </a:p>
      </dsp:txBody>
      <dsp:txXfrm rot="-5400000">
        <a:off x="673816" y="864587"/>
        <a:ext cx="7648569" cy="564600"/>
      </dsp:txXfrm>
    </dsp:sp>
    <dsp:sp modelId="{6A7E9768-4B1D-480B-B5F0-2F8555409FD9}">
      <dsp:nvSpPr>
        <dsp:cNvPr id="0" name=""/>
        <dsp:cNvSpPr/>
      </dsp:nvSpPr>
      <dsp:spPr>
        <a:xfrm rot="5400000">
          <a:off x="-144389" y="1846506"/>
          <a:ext cx="962594" cy="673815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/>
              <a:ea typeface="+mn-ea"/>
              <a:cs typeface="+mn-cs"/>
            </a:rPr>
            <a:t>3</a:t>
          </a:r>
          <a:endParaRPr lang="ru-RU" sz="1800" b="1" kern="1200" dirty="0">
            <a:latin typeface="Calibri"/>
            <a:ea typeface="+mn-ea"/>
            <a:cs typeface="+mn-cs"/>
          </a:endParaRPr>
        </a:p>
      </dsp:txBody>
      <dsp:txXfrm rot="-5400000">
        <a:off x="1" y="2039025"/>
        <a:ext cx="673815" cy="288779"/>
      </dsp:txXfrm>
    </dsp:sp>
    <dsp:sp modelId="{70CA8190-0312-47FF-BA4A-062890B405C0}">
      <dsp:nvSpPr>
        <dsp:cNvPr id="0" name=""/>
        <dsp:cNvSpPr/>
      </dsp:nvSpPr>
      <dsp:spPr>
        <a:xfrm rot="5400000">
          <a:off x="4200528" y="-1789700"/>
          <a:ext cx="625686" cy="76791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>
            <a:latin typeface="Calibri"/>
            <a:ea typeface="+mn-ea"/>
            <a:cs typeface="+mn-cs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i="0" kern="1200" dirty="0" smtClean="0"/>
            <a:t>проведен мониторинг профессиональных дефицитов педагогов школы, контингента учащихся и родителей;</a:t>
          </a:r>
          <a:endParaRPr lang="ru-RU" sz="1700" i="0" kern="1200" dirty="0"/>
        </a:p>
      </dsp:txBody>
      <dsp:txXfrm rot="-5400000">
        <a:off x="673816" y="1767555"/>
        <a:ext cx="7648569" cy="564600"/>
      </dsp:txXfrm>
    </dsp:sp>
    <dsp:sp modelId="{ABAA62D2-B5F2-4B30-87C4-EA233177AB97}">
      <dsp:nvSpPr>
        <dsp:cNvPr id="0" name=""/>
        <dsp:cNvSpPr/>
      </dsp:nvSpPr>
      <dsp:spPr>
        <a:xfrm rot="5400000">
          <a:off x="-144389" y="2695170"/>
          <a:ext cx="962594" cy="67381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/>
              <a:ea typeface="+mn-ea"/>
              <a:cs typeface="+mn-cs"/>
            </a:rPr>
            <a:t>4</a:t>
          </a:r>
          <a:endParaRPr lang="ru-RU" sz="1800" b="1" kern="1200" dirty="0">
            <a:latin typeface="Calibri"/>
            <a:ea typeface="+mn-ea"/>
            <a:cs typeface="+mn-cs"/>
          </a:endParaRPr>
        </a:p>
      </dsp:txBody>
      <dsp:txXfrm rot="-5400000">
        <a:off x="1" y="2887689"/>
        <a:ext cx="673815" cy="288779"/>
      </dsp:txXfrm>
    </dsp:sp>
    <dsp:sp modelId="{5F15365A-1D74-4E60-8FCF-5746F792C923}">
      <dsp:nvSpPr>
        <dsp:cNvPr id="0" name=""/>
        <dsp:cNvSpPr/>
      </dsp:nvSpPr>
      <dsp:spPr>
        <a:xfrm rot="5400000">
          <a:off x="4200528" y="-956190"/>
          <a:ext cx="625686" cy="76791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>
            <a:latin typeface="Calibri"/>
            <a:ea typeface="+mn-ea"/>
            <a:cs typeface="+mn-cs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i="0" kern="1200" dirty="0" smtClean="0"/>
            <a:t>в рамках сетевого взаимодействия подписан договор между школой-шефом (МБОУ СОШ №1) и школой СНОР (МБОУ ООШ №2); </a:t>
          </a:r>
          <a:endParaRPr lang="ru-RU" sz="1700" i="0" kern="1200" dirty="0"/>
        </a:p>
      </dsp:txBody>
      <dsp:txXfrm rot="-5400000">
        <a:off x="673816" y="2601065"/>
        <a:ext cx="7648569" cy="564600"/>
      </dsp:txXfrm>
    </dsp:sp>
    <dsp:sp modelId="{5108AEA5-4834-48D9-8902-795B2155D48D}">
      <dsp:nvSpPr>
        <dsp:cNvPr id="0" name=""/>
        <dsp:cNvSpPr/>
      </dsp:nvSpPr>
      <dsp:spPr>
        <a:xfrm rot="5400000">
          <a:off x="-144389" y="3702969"/>
          <a:ext cx="962594" cy="673815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/>
              <a:ea typeface="+mn-ea"/>
              <a:cs typeface="+mn-cs"/>
            </a:rPr>
            <a:t>5</a:t>
          </a:r>
          <a:endParaRPr lang="ru-RU" sz="1800" b="1" kern="1200" dirty="0">
            <a:latin typeface="Calibri"/>
            <a:ea typeface="+mn-ea"/>
            <a:cs typeface="+mn-cs"/>
          </a:endParaRPr>
        </a:p>
      </dsp:txBody>
      <dsp:txXfrm rot="-5400000">
        <a:off x="1" y="3895488"/>
        <a:ext cx="673815" cy="288779"/>
      </dsp:txXfrm>
    </dsp:sp>
    <dsp:sp modelId="{139D97BC-6D78-4C73-A1B5-C300F2B9F526}">
      <dsp:nvSpPr>
        <dsp:cNvPr id="0" name=""/>
        <dsp:cNvSpPr/>
      </dsp:nvSpPr>
      <dsp:spPr>
        <a:xfrm rot="5400000">
          <a:off x="4041394" y="31866"/>
          <a:ext cx="943953" cy="76791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0" kern="1200" dirty="0">
            <a:latin typeface="Calibri"/>
            <a:ea typeface="+mn-ea"/>
            <a:cs typeface="+mn-cs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i="0" kern="1200" dirty="0" smtClean="0"/>
            <a:t>разработан план-график по реализации проекта повышения качества образования на муниципальном уровне: определены совместные мероприятия школы-шефа и школы СНОР на 2020-2021 учебный год;</a:t>
          </a:r>
          <a:endParaRPr lang="ru-RU" sz="1700" i="0" kern="1200" dirty="0"/>
        </a:p>
      </dsp:txBody>
      <dsp:txXfrm rot="-5400000">
        <a:off x="673815" y="3445525"/>
        <a:ext cx="7633032" cy="851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4BC9260-E10E-4B5E-AA88-A8E61E23B8E5}" type="datetimeFigureOut">
              <a:rPr lang="ru-RU"/>
              <a:pPr>
                <a:defRPr/>
              </a:pPr>
              <a:t>26.11.2020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FD5A36E-2FCF-4619-A742-F34D936E57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5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226ACCD-01DB-486E-85A8-E64A6A795CFB}" type="datetimeFigureOut">
              <a:rPr lang="ru-RU"/>
              <a:pPr>
                <a:defRPr/>
              </a:pPr>
              <a:t>26.11.2020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0727" tIns="45363" rIns="90727" bIns="4536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1C09489-B1CF-4466-986F-AAB25B5A63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3352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2D204E-0D40-4E43-AE09-920DE3985B7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FE52A5-A951-494A-9D8D-EEC18E0C6DF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15B87A3-3EAD-40D7-8890-7A5086A2B11E}" type="slidenum">
              <a:rPr lang="ru-RU" smtClean="0">
                <a:latin typeface="Calibri" pitchFamily="34" charset="0"/>
              </a:rPr>
              <a:pPr/>
              <a:t>12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6731806"/>
            <a:ext cx="9144000" cy="12619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6241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412875"/>
            <a:ext cx="84963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</a:t>
            </a:r>
            <a:br>
              <a:rPr lang="ru-RU" smtClean="0"/>
            </a:br>
            <a:r>
              <a:rPr lang="ru-RU" smtClean="0"/>
              <a:t>текста</a:t>
            </a:r>
            <a:r>
              <a:rPr lang="en-US" smtClean="0"/>
              <a:t> </a:t>
            </a:r>
            <a:endParaRPr lang="ru-RU" smtClean="0"/>
          </a:p>
          <a:p>
            <a:pPr lvl="0"/>
            <a:r>
              <a:rPr lang="ru-RU" smtClean="0"/>
              <a:t>Образец </a:t>
            </a:r>
            <a:br>
              <a:rPr lang="ru-RU" smtClean="0"/>
            </a:br>
            <a:r>
              <a:rPr lang="ru-RU" smtClean="0"/>
              <a:t>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214313"/>
            <a:ext cx="87153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pic>
        <p:nvPicPr>
          <p:cNvPr id="1028" name="Picture 4" descr="C:\Documents and Settings\pc118\Мои документы\!02_Проекты - презентации\Дизайн для учебной презентации\spark\line.png"/>
          <p:cNvPicPr>
            <a:picLocks noChangeAspect="1" noChangeArrowheads="1"/>
          </p:cNvPicPr>
          <p:nvPr userDrawn="1"/>
        </p:nvPicPr>
        <p:blipFill>
          <a:blip r:embed="rId4"/>
          <a:srcRect r="1505" b="22279"/>
          <a:stretch>
            <a:fillRect/>
          </a:stretch>
        </p:blipFill>
        <p:spPr bwMode="auto">
          <a:xfrm>
            <a:off x="66675" y="1079500"/>
            <a:ext cx="90773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ransition spd="med"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3D3F8F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3D3F8F"/>
          </a:solidFill>
          <a:latin typeface="Calibri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3D3F8F"/>
          </a:solidFill>
          <a:latin typeface="Calibri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3D3F8F"/>
          </a:solidFill>
          <a:latin typeface="Calibri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3D3F8F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266700" indent="-266700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SzPct val="80000"/>
        <a:buBlip>
          <a:blip r:embed="rId5"/>
        </a:buBlip>
        <a:defRPr sz="2400">
          <a:solidFill>
            <a:srgbClr val="333333"/>
          </a:solidFill>
          <a:latin typeface="Calibri" pitchFamily="34" charset="0"/>
          <a:ea typeface="+mn-ea"/>
          <a:cs typeface="+mn-cs"/>
        </a:defRPr>
      </a:lvl1pPr>
      <a:lvl2pPr marL="622300" indent="-258763" algn="l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6"/>
        </a:buBlip>
        <a:defRPr sz="2400">
          <a:solidFill>
            <a:srgbClr val="333333"/>
          </a:solidFill>
          <a:latin typeface="Calibri" pitchFamily="34" charset="0"/>
        </a:defRPr>
      </a:lvl2pPr>
      <a:lvl3pPr marL="1065213" indent="-357188" algn="l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6"/>
        </a:buBlip>
        <a:defRPr sz="2400">
          <a:solidFill>
            <a:srgbClr val="666666"/>
          </a:solidFill>
          <a:latin typeface="Calibri" pitchFamily="34" charset="0"/>
        </a:defRPr>
      </a:lvl3pPr>
      <a:lvl4pPr marL="1435100" indent="-368300" algn="l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6"/>
        </a:buBlip>
        <a:defRPr sz="2000">
          <a:solidFill>
            <a:srgbClr val="666666"/>
          </a:solidFill>
          <a:latin typeface="Calibri" pitchFamily="34" charset="0"/>
        </a:defRPr>
      </a:lvl4pPr>
      <a:lvl5pPr marL="1817688" indent="-381000" algn="l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6"/>
        </a:buBlip>
        <a:defRPr sz="2000">
          <a:solidFill>
            <a:srgbClr val="666666"/>
          </a:solidFill>
          <a:latin typeface="Calibri" pitchFamily="34" charset="0"/>
        </a:defRPr>
      </a:lvl5pPr>
      <a:lvl6pPr marL="2274888" indent="-381000" algn="l" rtl="0" fontAlgn="base">
        <a:spcBef>
          <a:spcPct val="20000"/>
        </a:spcBef>
        <a:spcAft>
          <a:spcPct val="0"/>
        </a:spcAft>
        <a:buSzPct val="50000"/>
        <a:buBlip>
          <a:blip r:embed="rId6"/>
        </a:buBlip>
        <a:defRPr sz="2000">
          <a:solidFill>
            <a:srgbClr val="666666"/>
          </a:solidFill>
          <a:latin typeface="+mn-lt"/>
        </a:defRPr>
      </a:lvl6pPr>
      <a:lvl7pPr marL="2732088" indent="-381000" algn="l" rtl="0" fontAlgn="base">
        <a:spcBef>
          <a:spcPct val="20000"/>
        </a:spcBef>
        <a:spcAft>
          <a:spcPct val="0"/>
        </a:spcAft>
        <a:buSzPct val="50000"/>
        <a:buBlip>
          <a:blip r:embed="rId6"/>
        </a:buBlip>
        <a:defRPr sz="2000">
          <a:solidFill>
            <a:srgbClr val="666666"/>
          </a:solidFill>
          <a:latin typeface="+mn-lt"/>
        </a:defRPr>
      </a:lvl7pPr>
      <a:lvl8pPr marL="3189288" indent="-381000" algn="l" rtl="0" fontAlgn="base">
        <a:spcBef>
          <a:spcPct val="20000"/>
        </a:spcBef>
        <a:spcAft>
          <a:spcPct val="0"/>
        </a:spcAft>
        <a:buSzPct val="50000"/>
        <a:buBlip>
          <a:blip r:embed="rId6"/>
        </a:buBlip>
        <a:defRPr sz="2000">
          <a:solidFill>
            <a:srgbClr val="666666"/>
          </a:solidFill>
          <a:latin typeface="+mn-lt"/>
        </a:defRPr>
      </a:lvl8pPr>
      <a:lvl9pPr marL="3646488" indent="-381000" algn="l" rtl="0" fontAlgn="base">
        <a:spcBef>
          <a:spcPct val="20000"/>
        </a:spcBef>
        <a:spcAft>
          <a:spcPct val="0"/>
        </a:spcAft>
        <a:buSzPct val="50000"/>
        <a:buBlip>
          <a:blip r:embed="rId6"/>
        </a:buBlip>
        <a:defRPr sz="2000">
          <a:solidFill>
            <a:srgbClr val="66666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4" descr="C:\Documents and Settings\pc118\Мои документы\!02_Проекты - презентации\Дизайн для учебной презентации\spark\line.png"/>
          <p:cNvPicPr>
            <a:picLocks noChangeAspect="1" noChangeArrowheads="1"/>
          </p:cNvPicPr>
          <p:nvPr userDrawn="1"/>
        </p:nvPicPr>
        <p:blipFill>
          <a:blip r:embed="rId14"/>
          <a:srcRect r="1505" b="22279"/>
          <a:stretch>
            <a:fillRect/>
          </a:stretch>
        </p:blipFill>
        <p:spPr bwMode="auto">
          <a:xfrm>
            <a:off x="66675" y="1079500"/>
            <a:ext cx="90773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ransition spd="med"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cxnSp>
        <p:nvCxnSpPr>
          <p:cNvPr id="32" name="Прямая со стрелкой 31"/>
          <p:cNvCxnSpPr/>
          <p:nvPr/>
        </p:nvCxnSpPr>
        <p:spPr bwMode="auto">
          <a:xfrm>
            <a:off x="214282" y="5429264"/>
            <a:ext cx="8643940" cy="167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2" descr="http://www.yamaledu.org/uploads/posts/2015-12/1449651524_na-kontrolno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66004" y="2492896"/>
            <a:ext cx="2729659" cy="1809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043608" y="332656"/>
            <a:ext cx="7308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Муниципальное образование  - городской округ город Сасово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72294" y="5661248"/>
            <a:ext cx="5464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solidFill>
                  <a:srgbClr val="002060"/>
                </a:solidFill>
              </a:rPr>
              <a:t>Ларькина</a:t>
            </a:r>
            <a:r>
              <a:rPr lang="ru-RU" b="1" i="1" dirty="0" smtClean="0">
                <a:solidFill>
                  <a:srgbClr val="002060"/>
                </a:solidFill>
              </a:rPr>
              <a:t> Т.А., </a:t>
            </a:r>
            <a:endParaRPr lang="ru-RU" b="1" i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начальник </a:t>
            </a:r>
            <a:r>
              <a:rPr lang="ru-RU" b="1" dirty="0" smtClean="0">
                <a:solidFill>
                  <a:srgbClr val="002060"/>
                </a:solidFill>
              </a:rPr>
              <a:t>отдела общего образования Управления </a:t>
            </a:r>
            <a:r>
              <a:rPr lang="ru-RU" b="1" dirty="0">
                <a:solidFill>
                  <a:srgbClr val="002060"/>
                </a:solidFill>
              </a:rPr>
              <a:t>образования г. Сасово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336987"/>
            <a:ext cx="58901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dirty="0">
                <a:solidFill>
                  <a:srgbClr val="B51B7E"/>
                </a:solidFill>
                <a:latin typeface="Bookman Old Style" pitchFamily="18" charset="0"/>
              </a:rPr>
              <a:t>Муниципальные механизмы повышения образовательных результатов </a:t>
            </a:r>
          </a:p>
          <a:p>
            <a:pPr algn="ctr"/>
            <a:r>
              <a:rPr lang="ru-RU" sz="3000" b="1" i="1" dirty="0">
                <a:solidFill>
                  <a:srgbClr val="B51B7E"/>
                </a:solidFill>
                <a:latin typeface="Bookman Old Style" pitchFamily="18" charset="0"/>
              </a:rPr>
              <a:t>в школе с низкими образовательными результатами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268760"/>
            <a:ext cx="3780058" cy="2520280"/>
          </a:xfrm>
          <a:prstGeom prst="rect">
            <a:avLst/>
          </a:prstGeom>
        </p:spPr>
      </p:pic>
      <p:pic>
        <p:nvPicPr>
          <p:cNvPr id="5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81"/>
          <a:stretch>
            <a:fillRect/>
          </a:stretch>
        </p:blipFill>
        <p:spPr bwMode="auto">
          <a:xfrm>
            <a:off x="4663365" y="4133068"/>
            <a:ext cx="3847730" cy="235686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User\Desktop\Фото заседания с Барковой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3182738" cy="2356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11" t="16748" r="-427"/>
          <a:stretch>
            <a:fillRect/>
          </a:stretch>
        </p:blipFill>
        <p:spPr bwMode="auto">
          <a:xfrm>
            <a:off x="5004048" y="1268760"/>
            <a:ext cx="3240729" cy="23806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11252" y="404664"/>
            <a:ext cx="33485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i="1" dirty="0">
                <a:solidFill>
                  <a:srgbClr val="B51B7E"/>
                </a:solidFill>
                <a:latin typeface="Bookman Old Style" pitchFamily="18" charset="0"/>
              </a:rPr>
              <a:t>Клуб «Лидер»</a:t>
            </a:r>
            <a:r>
              <a:rPr lang="ru-RU" sz="1400" b="1" i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46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Название 1"/>
          <p:cNvSpPr txBox="1">
            <a:spLocks/>
          </p:cNvSpPr>
          <p:nvPr/>
        </p:nvSpPr>
        <p:spPr>
          <a:xfrm>
            <a:off x="496303" y="228600"/>
            <a:ext cx="8501122" cy="57089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b="1" i="1" dirty="0" smtClean="0">
                <a:solidFill>
                  <a:srgbClr val="B51B7E"/>
                </a:solidFill>
                <a:latin typeface="Bookman Old Style" pitchFamily="18" charset="0"/>
              </a:rPr>
              <a:t>Принятие управленческих решений</a:t>
            </a:r>
            <a:endParaRPr lang="ru-RU" sz="2500" b="1" i="1" dirty="0">
              <a:solidFill>
                <a:srgbClr val="B51B7E"/>
              </a:solidFill>
              <a:latin typeface="Bookman Old Style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285720" y="1557265"/>
            <a:ext cx="6643734" cy="4786346"/>
            <a:chOff x="285720" y="1500174"/>
            <a:chExt cx="6643734" cy="4786346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285720" y="1500174"/>
              <a:ext cx="6643734" cy="478634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357158" y="1643050"/>
              <a:ext cx="6286544" cy="4429156"/>
              <a:chOff x="793282" y="1052736"/>
              <a:chExt cx="8768230" cy="3816424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753200" y="1988840"/>
                <a:ext cx="2808312" cy="648072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rtlCol="0" anchor="ctr">
                <a:flatTx/>
              </a:bodyPr>
              <a:lstStyle/>
              <a:p>
                <a:pPr algn="ctr"/>
                <a:r>
                  <a:rPr lang="ru-RU" sz="11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Формирование программы развития ОО</a:t>
                </a:r>
                <a:endParaRPr lang="ru-RU" sz="11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6753200" y="1052736"/>
                <a:ext cx="2808312" cy="792088"/>
              </a:xfrm>
              <a:prstGeom prst="round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r>
                  <a:rPr lang="ru-RU" sz="11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Уровень образовательной организации</a:t>
                </a:r>
                <a:endParaRPr lang="ru-RU" sz="11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992560" y="2132856"/>
                <a:ext cx="5472608" cy="504056"/>
              </a:xfrm>
              <a:prstGeom prst="round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>
                <a:flatTx/>
              </a:bodyPr>
              <a:lstStyle/>
              <a:p>
                <a:pPr algn="ctr"/>
                <a:r>
                  <a:rPr lang="ru-RU" sz="11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Анализ состояния системы образования и тенденций ее изменения</a:t>
                </a:r>
                <a:endParaRPr lang="ru-RU" sz="11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992560" y="3068960"/>
                <a:ext cx="5472608" cy="504056"/>
              </a:xfrm>
              <a:prstGeom prst="round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>
                <a:flatTx/>
              </a:bodyPr>
              <a:lstStyle/>
              <a:p>
                <a:pPr algn="ctr"/>
                <a:r>
                  <a:rPr lang="ru-RU" sz="11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Управление качеством образования</a:t>
                </a:r>
                <a:endParaRPr lang="ru-RU" sz="11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743206" y="1052736"/>
                <a:ext cx="1708058" cy="792087"/>
              </a:xfrm>
              <a:prstGeom prst="round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r>
                  <a:rPr lang="ru-RU" sz="11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Региональный уровень</a:t>
                </a:r>
                <a:endParaRPr lang="ru-RU" sz="11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4579563" y="1052736"/>
                <a:ext cx="1992780" cy="792087"/>
              </a:xfrm>
              <a:prstGeom prst="round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r>
                  <a:rPr lang="ru-RU" sz="11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Муниципальный уровень</a:t>
                </a:r>
                <a:endParaRPr lang="ru-RU" sz="11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992560" y="1052736"/>
                <a:ext cx="1584176" cy="792088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36000" rIns="36000" rtlCol="0" anchor="ctr">
                <a:flatTx/>
              </a:bodyPr>
              <a:lstStyle/>
              <a:p>
                <a:pPr algn="ctr"/>
                <a:r>
                  <a:rPr lang="ru-RU" sz="11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Федеральный уровень</a:t>
                </a:r>
                <a:endParaRPr lang="ru-RU" sz="11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6753200" y="2881439"/>
                <a:ext cx="2808312" cy="979609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rtlCol="0" anchor="ctr">
                <a:flatTx/>
              </a:bodyPr>
              <a:lstStyle/>
              <a:p>
                <a:pPr algn="ctr"/>
                <a:r>
                  <a:rPr lang="ru-RU" sz="105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Определение образовательной траектории обучающихся, оказание необходимой помощи в обучении и поддержка педагогов</a:t>
                </a:r>
                <a:endParaRPr lang="ru-RU" sz="105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6753200" y="4077072"/>
                <a:ext cx="2808312" cy="792088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rtlCol="0" anchor="ctr">
                <a:flatTx/>
              </a:bodyPr>
              <a:lstStyle/>
              <a:p>
                <a:pPr algn="ctr"/>
                <a:r>
                  <a:rPr lang="ru-RU" sz="11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Коррекция образовательных, рабочих программ</a:t>
                </a:r>
                <a:endParaRPr lang="ru-RU" sz="11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4952999" y="3890327"/>
                <a:ext cx="1619343" cy="864096"/>
              </a:xfrm>
              <a:prstGeom prst="round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rtlCol="0" anchor="ctr">
                <a:flatTx/>
              </a:bodyPr>
              <a:lstStyle/>
              <a:p>
                <a:pPr algn="ctr"/>
                <a:r>
                  <a:rPr lang="ru-RU" sz="11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Определение кадровой политики</a:t>
                </a:r>
                <a:endParaRPr lang="ru-RU" sz="11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2586784" y="3890327"/>
                <a:ext cx="2294208" cy="864096"/>
              </a:xfrm>
              <a:prstGeom prst="round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rtlCol="0" anchor="ctr">
                <a:flatTx/>
              </a:bodyPr>
              <a:lstStyle/>
              <a:p>
                <a:pPr algn="ctr"/>
                <a:r>
                  <a:rPr lang="ru-RU" sz="11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Перераспределение ресурсного обеспечения</a:t>
                </a:r>
                <a:endParaRPr lang="ru-RU" sz="11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793282" y="3859574"/>
                <a:ext cx="1728192" cy="864096"/>
              </a:xfrm>
              <a:prstGeom prst="round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rtlCol="0" anchor="ctr">
                <a:flatTx/>
              </a:bodyPr>
              <a:lstStyle/>
              <a:p>
                <a:pPr algn="ctr"/>
                <a:r>
                  <a:rPr lang="ru-RU" sz="11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Прогнозирование развития образования</a:t>
                </a:r>
                <a:endParaRPr lang="ru-RU" sz="11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1" name="Группа 40"/>
          <p:cNvGrpSpPr/>
          <p:nvPr/>
        </p:nvGrpSpPr>
        <p:grpSpPr>
          <a:xfrm>
            <a:off x="7215206" y="2071678"/>
            <a:ext cx="1428760" cy="3757520"/>
            <a:chOff x="7215206" y="1643050"/>
            <a:chExt cx="1428760" cy="3757520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7215206" y="1643050"/>
              <a:ext cx="1428760" cy="756164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rtlCol="0" anchor="ctr">
              <a:flatTx/>
            </a:bodyPr>
            <a:lstStyle/>
            <a:p>
              <a:pPr algn="ctr"/>
              <a:r>
                <a:rPr lang="ru-RU" sz="1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Уровень учитель-ученик</a:t>
              </a:r>
              <a:endPara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4" name="Picture 4" descr="&amp;Ocy; &amp;mcy;&amp;iecy;&amp;rcy;&amp;ocy;&amp;pcy;&amp;rcy;&amp;icy;&amp;yacy;&amp;tcy;&amp;icy;&amp;yacy;&amp;khcy; «&amp;TScy;&amp;iecy;&amp;ncy;&amp;tcy;&amp;rcy;&amp;acy; &amp;vcy;&amp;ncy;&amp;iecy;&amp;dcy;&amp;rcy;&amp;iecy;&amp;ncy;&amp;icy;&amp;yacy; &amp;scy;&amp;ocy;&amp;tscy;&amp;icy;&amp;acy;&amp;lcy;&amp;softcy;&amp;ncy;&amp;ycy;&amp;khcy; &amp;icy;&amp;ncy;&amp;ncy;&amp;ocy;&amp;vcy;&amp;acy;&amp;tscy;&amp;icy;&amp;jcy;» &amp;ncy;&amp;acy; 2011-2012 &amp;ucy;&amp;chcy;&amp;iecy;&amp;bcy;&amp;ncy;&amp;ycy;&amp;jcy; &amp;gcy;&amp;ocy;&amp;dcy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86644" y="4500570"/>
              <a:ext cx="1299998" cy="9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6" name="Picture 8" descr="&amp;Mcy;&amp;icy;&amp;ncy;&amp;ocy;&amp;bcy;&amp;rcy;&amp;ncy;&amp;acy;&amp;ucy;&amp;kcy;&amp;icy; &amp;Rcy;&amp;ocy;&amp;scy;&amp;scy;&amp;icy;&amp;icy; &amp;ocy;&amp;pcy;&amp;ucy;&amp;bcy;&amp;lcy;&amp;icy;&amp;kcy;&amp;ocy;&amp;vcy;&amp;acy;&amp;lcy;&amp;ocy; &amp;pcy;&amp;rcy;&amp;ocy;&amp;iecy;&amp;kcy;&amp;tcy; &amp;kcy;&amp;ocy;&amp;ncy;&amp;tscy;&amp;iecy;&amp;pcy;&amp;tscy;&amp;icy;&amp;icy; &amp;icy; &amp;scy;&amp;ocy;&amp;dcy;&amp;iecy;&amp;rcy;&amp;zhcy;&amp;acy;&amp;ncy;&amp;icy;&amp;yacy; &amp;pcy;&amp;rcy;&amp;ocy;&amp;fcy;&amp;iecy;&amp;scy;&amp;scy;&amp;icy;&amp;ocy;&amp;ncy;&amp;acy;&amp;lcy;&amp;softcy;&amp;ncy;&amp;ocy;&amp;gcy;&amp;ocy; &amp;scy;&amp;tcy;&amp;acy;&amp;ncy;&amp;dcy;&amp;acy;&amp;rcy;&amp;tcy;&amp;acy; &amp;pcy;&amp;iecy;&amp;dcy;&amp;acy;&amp;gcy;&amp;ocy;&amp;gcy;&amp;acy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15206" y="2500306"/>
              <a:ext cx="1426828" cy="9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8" name="Picture 12" descr="&amp;Ncy;&amp;acy;&amp;ucy;&amp;chcy;&amp;icy;&amp;tcy;&amp;softcy;&amp;scy;&amp;yacy; &amp;scy;&amp;ocy;&amp;kcy;&amp;rcy;&amp;acy;&amp;shchcy;&amp;acy;&amp;tcy;&amp;softcy; &amp;rcy;&amp;acy;&amp;scy;&amp;khcy;&amp;ocy;&amp;dcy;&amp;ycy; &amp;ncy;&amp;acy; &amp;ZHcy;&amp;Kcy;&amp;KHcy; - &amp;icy;&amp;gcy;&amp;rcy;&amp;acy;&amp;yacy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86644" y="3500438"/>
              <a:ext cx="1299998" cy="9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cxnSp>
        <p:nvCxnSpPr>
          <p:cNvPr id="5" name="Прямая со стрелкой 4"/>
          <p:cNvCxnSpPr>
            <a:stCxn id="19" idx="2"/>
          </p:cNvCxnSpPr>
          <p:nvPr/>
        </p:nvCxnSpPr>
        <p:spPr>
          <a:xfrm>
            <a:off x="1067936" y="2619400"/>
            <a:ext cx="0" cy="3879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17" idx="2"/>
          </p:cNvCxnSpPr>
          <p:nvPr/>
        </p:nvCxnSpPr>
        <p:spPr>
          <a:xfrm>
            <a:off x="2367504" y="2619399"/>
            <a:ext cx="0" cy="334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18" idx="2"/>
          </p:cNvCxnSpPr>
          <p:nvPr/>
        </p:nvCxnSpPr>
        <p:spPr>
          <a:xfrm>
            <a:off x="3786182" y="2619399"/>
            <a:ext cx="0" cy="334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6" idx="0"/>
          </p:cNvCxnSpPr>
          <p:nvPr/>
        </p:nvCxnSpPr>
        <p:spPr>
          <a:xfrm>
            <a:off x="2461877" y="3500438"/>
            <a:ext cx="1" cy="5396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25" idx="0"/>
          </p:cNvCxnSpPr>
          <p:nvPr/>
        </p:nvCxnSpPr>
        <p:spPr>
          <a:xfrm>
            <a:off x="976687" y="4625055"/>
            <a:ext cx="1" cy="332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24" idx="0"/>
          </p:cNvCxnSpPr>
          <p:nvPr/>
        </p:nvCxnSpPr>
        <p:spPr>
          <a:xfrm>
            <a:off x="2461877" y="4625055"/>
            <a:ext cx="3603" cy="368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23" idx="0"/>
          </p:cNvCxnSpPr>
          <p:nvPr/>
        </p:nvCxnSpPr>
        <p:spPr>
          <a:xfrm>
            <a:off x="3920053" y="4625055"/>
            <a:ext cx="0" cy="368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4" idx="2"/>
            <a:endCxn id="13" idx="0"/>
          </p:cNvCxnSpPr>
          <p:nvPr/>
        </p:nvCxnSpPr>
        <p:spPr>
          <a:xfrm>
            <a:off x="5636967" y="2619400"/>
            <a:ext cx="0" cy="167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20" idx="0"/>
          </p:cNvCxnSpPr>
          <p:nvPr/>
        </p:nvCxnSpPr>
        <p:spPr>
          <a:xfrm>
            <a:off x="5636967" y="3538659"/>
            <a:ext cx="0" cy="2837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endCxn id="21" idx="0"/>
          </p:cNvCxnSpPr>
          <p:nvPr/>
        </p:nvCxnSpPr>
        <p:spPr>
          <a:xfrm>
            <a:off x="5636967" y="4993311"/>
            <a:ext cx="0" cy="2167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19" idx="3"/>
            <a:endCxn id="17" idx="1"/>
          </p:cNvCxnSpPr>
          <p:nvPr/>
        </p:nvCxnSpPr>
        <p:spPr>
          <a:xfrm flipV="1">
            <a:off x="1635838" y="2159770"/>
            <a:ext cx="11935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17" idx="3"/>
            <a:endCxn id="18" idx="1"/>
          </p:cNvCxnSpPr>
          <p:nvPr/>
        </p:nvCxnSpPr>
        <p:spPr>
          <a:xfrm>
            <a:off x="2979816" y="2159770"/>
            <a:ext cx="919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18" idx="3"/>
            <a:endCxn id="14" idx="1"/>
          </p:cNvCxnSpPr>
          <p:nvPr/>
        </p:nvCxnSpPr>
        <p:spPr>
          <a:xfrm>
            <a:off x="4500562" y="2159770"/>
            <a:ext cx="12966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8363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ChangeArrowheads="1"/>
          </p:cNvSpPr>
          <p:nvPr/>
        </p:nvSpPr>
        <p:spPr bwMode="auto">
          <a:xfrm>
            <a:off x="0" y="60007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000240"/>
            <a:ext cx="7643866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>
                  <a:prstDash val="solid"/>
                </a:ln>
                <a:solidFill>
                  <a:srgbClr val="29567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charset="0"/>
              </a:rPr>
              <a:t>Спасибо </a:t>
            </a:r>
            <a:br>
              <a:rPr lang="ru-RU" sz="5400" b="1" dirty="0">
                <a:ln>
                  <a:prstDash val="solid"/>
                </a:ln>
                <a:solidFill>
                  <a:srgbClr val="29567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charset="0"/>
              </a:rPr>
            </a:br>
            <a:r>
              <a:rPr lang="ru-RU" sz="5400" b="1" dirty="0">
                <a:ln>
                  <a:prstDash val="solid"/>
                </a:ln>
                <a:solidFill>
                  <a:srgbClr val="29567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charset="0"/>
              </a:rPr>
              <a:t>за внимание!</a:t>
            </a:r>
          </a:p>
        </p:txBody>
      </p:sp>
      <p:pic>
        <p:nvPicPr>
          <p:cNvPr id="7" name="Picture 3" descr="&amp;Ucy;&amp;chcy;&amp;acy;&amp;scy;&amp;tcy;&amp;ncy;&amp;icy;&amp;kcy;&amp;icy; &amp;kcy;&amp;ocy;&amp;ncy;&amp;kcy;&amp;ucy;&amp;rcy;&amp;scy;&amp;acy; «&amp;Ucy;&amp;chcy;&amp;icy;&amp;tcy;&amp;iecy;&amp;lcy;&amp;softcy; &amp;gcy;&amp;ocy;&amp;dcy;&amp;acy; &amp;YAcy;&amp;mcy;&amp;acy;&amp;lcy;&amp;acy;-2014» &amp;pcy;&amp;rcy;&amp;ocy;&amp;vcy;&amp;iecy;&amp;lcy;&amp;icy; &amp;rcy;&amp;acy;&amp;zcy;&amp;gcy;&amp;ocy;&amp;vcy;&amp;ocy;&amp;rcy; &amp;scy; &amp;ucy;&amp;chcy;&amp;acy;&amp;shchcy;&amp;icy;&amp;mcy;&amp;icy;&amp;scy;&amp;y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357694"/>
            <a:ext cx="1781479" cy="1232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5" descr="&amp;Vcy; &amp;Ncy;&amp;ocy;&amp;vcy;&amp;ocy;&amp;mcy; &amp;Ucy;&amp;rcy;&amp;iecy;&amp;ncy;&amp;gcy;&amp;ocy;&amp;iecy; &amp;scy;&amp;ocy;&amp;scy;&amp;tcy;&amp;ocy;&amp;yacy;&amp;lcy;&amp;scy;&amp;yacy; &amp;ocy;&amp;kcy;&amp;rcy;&amp;ucy;&amp;zhcy;&amp;ncy;&amp;ocy;&amp;jcy; &amp;icy;&amp;scy;&amp;scy;&amp;lcy;&amp;iecy;&amp;dcy;&amp;ocy;&amp;vcy;&amp;acy;&amp;tcy;&amp;iecy;&amp;lcy;&amp;softcy;&amp;scy;&amp;kcy;&amp;icy;&amp;jcy; &amp;pcy;&amp;rcy;&amp;acy;&amp;kcy;&amp;tcy;&amp;icy;&amp;kcy;&amp;ucy;&amp;m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357694"/>
            <a:ext cx="1781480" cy="1232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7" descr="&amp;Vcy; &amp;SHcy;&amp;ucy;&amp;rcy;&amp;ycy;&amp;shcy;&amp;kcy;&amp;acy;&amp;rcy;&amp;scy;&amp;kcy;&amp;ocy;&amp;mcy; &amp;rcy;&amp;acy;&amp;jcy;&amp;ocy;&amp;ncy;&amp;iecy; &amp;rcy;&amp;acy;&amp;bcy;&amp;ocy;&amp;tcy;&amp;acy;&amp;yucy;&amp;tcy; &amp;pcy;&amp;rcy;&amp;icy;&amp;shcy;&amp;kcy;&amp;ocy;&amp;lcy;&amp;softcy;&amp;ncy;&amp;ycy;&amp;iecy; &amp;lcy;&amp;iecy;&amp;tcy;&amp;ncy;&amp;icy;&amp;iecy; &amp;pcy;&amp;lcy;&amp;ocy;&amp;shchcy;&amp;acy;&amp;dcy;&amp;kcy;&amp;i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357694"/>
            <a:ext cx="1781480" cy="1232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&amp;Ocy;&amp;scy;&amp;tcy;&amp;acy;&amp;pcy; &amp;YAcy;&amp;vcy;&amp;ocy;&amp;rcy;&amp;scy;&amp;kcy;&amp;icy;&amp;jcy; &amp;pcy;&amp;rcy;&amp;iecy;&amp;dcy;&amp;scy;&amp;tcy;&amp;acy;&amp;vcy;&amp;icy;&amp;tcy; &amp;YAcy;&amp;mcy;&amp;acy;&amp;lcy; &amp;ncy;&amp;acy; &amp;Vcy;&amp;scy;&amp;iecy;&amp;rcy;&amp;ocy;&amp;scy;&amp;scy;&amp;icy;&amp;jcy;&amp;scy;&amp;kcy;&amp;ocy;&amp;mcy; &amp;kcy;&amp;ocy;&amp;ncy;&amp;kcy;&amp;ucy;&amp;rcy;&amp;scy;&amp;iecy; «&amp;Ucy;&amp;chcy;&amp;icy;&amp;tcy;&amp;iecy;&amp;lcy;&amp;softcy; &amp;gcy;&amp;ocy;&amp;dcy;&amp;acy; &amp;Rcy;&amp;ocy;&amp;scy;&amp;scy;&amp;icy;&amp;icy; – 2014»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4357694"/>
            <a:ext cx="1781480" cy="1232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11904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1547814" y="6400800"/>
            <a:ext cx="599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ru-RU" altLang="ru-RU" sz="2400" b="1">
              <a:solidFill>
                <a:srgbClr val="660066"/>
              </a:solidFill>
            </a:endParaRPr>
          </a:p>
        </p:txBody>
      </p:sp>
      <p:pic>
        <p:nvPicPr>
          <p:cNvPr id="6147" name="Picture 11" descr="учащиеся школы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88" y="882377"/>
            <a:ext cx="1901162" cy="175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Рисунок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3" t="27856" r="13107" b="28658"/>
          <a:stretch>
            <a:fillRect/>
          </a:stretch>
        </p:blipFill>
        <p:spPr bwMode="auto">
          <a:xfrm>
            <a:off x="3484589" y="2204864"/>
            <a:ext cx="2893617" cy="261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11" descr="IMG_11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20106"/>
            <a:ext cx="2411995" cy="188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11" descr="D:\Мои документы\ФОТО ОУ ДОУ\фото на баннер\P10105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546" y="2892426"/>
            <a:ext cx="2034263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12" descr="D:\Мои документы\ФОТО ОУ ДОУ\Баннер\Общее образование\Бал выпускников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499" y="751508"/>
            <a:ext cx="2304355" cy="188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Рисунок 13" descr="D:\Мои документы\ФОТО ОУ ДОУ\Баннер\Общее образование\День знаний 201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4" y="253752"/>
            <a:ext cx="2003425" cy="180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Рисунок 15" descr="D:\Мои документы\ФОТО ОУ ДОУ\Баннер\Дополнительное образование\Ансамбль саксофонов Созвучие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9" y="262161"/>
            <a:ext cx="2141537" cy="168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917" y="2866659"/>
            <a:ext cx="341422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Город Сасово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Рязанской области расположен на расстоянии двухсот километров от областного центра города Рязани.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города включает 14 образовательных учреждений: 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- 8 детских садов с контингентов 1200 детей;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- 5 школ с общей численностью 2845 чел.;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- 1 учреждение дополнительного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93359522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60837"/>
            <a:ext cx="6336704" cy="356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192688" cy="336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544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17563"/>
          </a:xfrm>
          <a:prstGeom prst="rect">
            <a:avLst/>
          </a:prstGeom>
          <a:noFill/>
          <a:effectLst/>
        </p:spPr>
        <p:txBody>
          <a:bodyPr/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2500" b="0" i="1" dirty="0" smtClean="0">
                <a:ln>
                  <a:solidFill>
                    <a:srgbClr val="B51B7E"/>
                  </a:solidFill>
                </a:ln>
                <a:solidFill>
                  <a:srgbClr val="CC0099"/>
                </a:solidFill>
                <a:effectLst/>
                <a:latin typeface="Bookman Old Style" pitchFamily="18" charset="0"/>
                <a:ea typeface="+mn-ea"/>
                <a:cs typeface="+mn-cs"/>
              </a:rPr>
              <a:t>Управленческая модель перевода ОО со СНОР</a:t>
            </a:r>
            <a:br>
              <a:rPr lang="ru-RU" sz="2500" b="0" i="1" dirty="0" smtClean="0">
                <a:ln>
                  <a:solidFill>
                    <a:srgbClr val="B51B7E"/>
                  </a:solidFill>
                </a:ln>
                <a:solidFill>
                  <a:srgbClr val="CC0099"/>
                </a:solidFill>
                <a:effectLst/>
                <a:latin typeface="Bookman Old Style" pitchFamily="18" charset="0"/>
                <a:ea typeface="+mn-ea"/>
                <a:cs typeface="+mn-cs"/>
              </a:rPr>
            </a:br>
            <a:r>
              <a:rPr lang="ru-RU" sz="2500" b="0" i="1" dirty="0" smtClean="0">
                <a:ln>
                  <a:solidFill>
                    <a:srgbClr val="B51B7E"/>
                  </a:solidFill>
                </a:ln>
                <a:solidFill>
                  <a:srgbClr val="CC0099"/>
                </a:solidFill>
                <a:effectLst/>
                <a:latin typeface="Bookman Old Style" pitchFamily="18" charset="0"/>
                <a:ea typeface="+mn-ea"/>
                <a:cs typeface="+mn-cs"/>
              </a:rPr>
              <a:t> в эффективный режим</a:t>
            </a:r>
            <a:r>
              <a:rPr lang="ru-RU" sz="2500" b="0" i="1" dirty="0" smtClean="0">
                <a:ln w="18415" cmpd="sng">
                  <a:solidFill>
                    <a:srgbClr val="B51B7E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 </a:t>
            </a:r>
            <a:endParaRPr lang="ru-RU" sz="2500" b="0" i="1" dirty="0">
              <a:ln w="18415" cmpd="sng">
                <a:solidFill>
                  <a:srgbClr val="B51B7E"/>
                </a:solidFill>
                <a:prstDash val="solid"/>
              </a:ln>
              <a:solidFill>
                <a:srgbClr val="CC00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EF3BF3F-A5E3-4BCB-A264-23D43319A370}"/>
              </a:ext>
            </a:extLst>
          </p:cNvPr>
          <p:cNvSpPr/>
          <p:nvPr/>
        </p:nvSpPr>
        <p:spPr>
          <a:xfrm>
            <a:off x="6452644" y="5507337"/>
            <a:ext cx="2691356" cy="1024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Уровни:  </a:t>
            </a:r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ученик – ученик</a:t>
            </a:r>
          </a:p>
          <a:p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МРГН</a:t>
            </a:r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     учитель – ученик</a:t>
            </a:r>
          </a:p>
          <a:p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ШРГН  </a:t>
            </a:r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   учитель – учитель</a:t>
            </a:r>
          </a:p>
          <a:p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       работодатель – ученик</a:t>
            </a:r>
          </a:p>
          <a:p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      (от 15 до 19 лет)</a:t>
            </a:r>
            <a:r>
              <a:rPr lang="ru-R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           </a:t>
            </a:r>
            <a:endParaRPr lang="ru-RU" dirty="0">
              <a:cs typeface="Times New Roman" panose="02020603050405020304" pitchFamily="18" charset="0"/>
            </a:endParaRPr>
          </a:p>
        </p:txBody>
      </p:sp>
      <p:grpSp>
        <p:nvGrpSpPr>
          <p:cNvPr id="103" name="Группа 102">
            <a:extLst>
              <a:ext uri="{FF2B5EF4-FFF2-40B4-BE49-F238E27FC236}">
                <a16:creationId xmlns="" xmlns:a16="http://schemas.microsoft.com/office/drawing/2014/main" id="{91727F81-7513-46F6-8E05-E740DE3A32D6}"/>
              </a:ext>
            </a:extLst>
          </p:cNvPr>
          <p:cNvGrpSpPr/>
          <p:nvPr/>
        </p:nvGrpSpPr>
        <p:grpSpPr>
          <a:xfrm>
            <a:off x="863166" y="1142873"/>
            <a:ext cx="7747785" cy="4876927"/>
            <a:chOff x="863166" y="1142873"/>
            <a:chExt cx="7747785" cy="5051451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8583563" y="6194137"/>
              <a:ext cx="27388" cy="1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 Box 74">
              <a:extLst>
                <a:ext uri="{FF2B5EF4-FFF2-40B4-BE49-F238E27FC236}">
                  <a16:creationId xmlns="" xmlns:a16="http://schemas.microsoft.com/office/drawing/2014/main" id="{0D2829D7-F411-4D4E-A2C5-B75F196C99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6502" y="1142873"/>
              <a:ext cx="6119788" cy="5667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</p:spPr>
          <p:txBody>
            <a:bodyPr anchor="ctr" anchorCtr="0"/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ru-RU" sz="1400" b="1" dirty="0">
                  <a:ea typeface="Calibri" pitchFamily="34" charset="0"/>
                  <a:cs typeface="Times New Roman" pitchFamily="18" charset="0"/>
                </a:rPr>
                <a:t>Сбор данных о качестве образования</a:t>
              </a:r>
              <a:endParaRPr lang="ru-RU" sz="1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ru-RU" sz="12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РИРО, РЦОИ, ОО со СНОР</a:t>
              </a:r>
              <a:endParaRPr lang="ru-RU" sz="12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 Box 73">
              <a:extLst>
                <a:ext uri="{FF2B5EF4-FFF2-40B4-BE49-F238E27FC236}">
                  <a16:creationId xmlns="" xmlns:a16="http://schemas.microsoft.com/office/drawing/2014/main" id="{065C0ECE-FE55-4F96-92BD-DC70BA607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6671" y="1917050"/>
              <a:ext cx="6119788" cy="5667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</p:spPr>
          <p:txBody>
            <a:bodyPr anchor="ctr" anchorCtr="0"/>
            <a:lstStyle/>
            <a:p>
              <a:pPr algn="ctr">
                <a:defRPr/>
              </a:pPr>
              <a:r>
                <a:rPr lang="ru-RU" sz="14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Анализ качества образования и выявление проблем</a:t>
              </a:r>
            </a:p>
            <a:p>
              <a:pPr algn="ctr">
                <a:defRPr/>
              </a:pPr>
              <a:r>
                <a:rPr lang="ru-RU" sz="12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Экспертные группы по предметам (ОО со СНОР, ММС, РИРО)</a:t>
              </a:r>
            </a:p>
          </p:txBody>
        </p:sp>
        <p:sp>
          <p:nvSpPr>
            <p:cNvPr id="33" name="Text Box 72">
              <a:extLst>
                <a:ext uri="{FF2B5EF4-FFF2-40B4-BE49-F238E27FC236}">
                  <a16:creationId xmlns="" xmlns:a16="http://schemas.microsoft.com/office/drawing/2014/main" id="{AB13E548-C874-4A1A-8000-B55D047FD0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6671" y="2691227"/>
              <a:ext cx="6119788" cy="5667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</p:spPr>
          <p:txBody>
            <a:bodyPr anchor="ctr" anchorCtr="0"/>
            <a:lstStyle/>
            <a:p>
              <a:pPr algn="ctr"/>
              <a:r>
                <a:rPr lang="ru-RU" sz="1400" b="1" dirty="0">
                  <a:ea typeface="Calibri" pitchFamily="34" charset="0"/>
                  <a:cs typeface="Times New Roman" pitchFamily="18" charset="0"/>
                </a:rPr>
                <a:t>Изучение и обсуждение эффективных педагогических практик</a:t>
              </a:r>
              <a:endParaRPr lang="ru-RU" sz="1400" dirty="0">
                <a:ea typeface="Calibri" pitchFamily="34" charset="0"/>
                <a:cs typeface="Times New Roman" pitchFamily="18" charset="0"/>
              </a:endParaRPr>
            </a:p>
            <a:p>
              <a:pPr algn="ctr"/>
              <a:r>
                <a:rPr lang="ru-RU" sz="1200" i="1" dirty="0">
                  <a:ea typeface="Calibri" pitchFamily="34" charset="0"/>
                  <a:cs typeface="Times New Roman" pitchFamily="18" charset="0"/>
                </a:rPr>
                <a:t>ОО со СНОР, ОО – шефы, РИРО, МРГН, ШРГН</a:t>
              </a:r>
            </a:p>
          </p:txBody>
        </p:sp>
        <p:sp>
          <p:nvSpPr>
            <p:cNvPr id="34" name="Text Box 71">
              <a:extLst>
                <a:ext uri="{FF2B5EF4-FFF2-40B4-BE49-F238E27FC236}">
                  <a16:creationId xmlns="" xmlns:a16="http://schemas.microsoft.com/office/drawing/2014/main" id="{4139CA42-4BED-4FDF-93B5-7F5D8969AF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6671" y="3461320"/>
              <a:ext cx="6119788" cy="5667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</p:spPr>
          <p:txBody>
            <a:bodyPr anchor="ctr" anchorCtr="0"/>
            <a:lstStyle/>
            <a:p>
              <a:pPr algn="ctr"/>
              <a:r>
                <a:rPr lang="ru-RU" sz="1400" b="1" dirty="0">
                  <a:ea typeface="Calibri" pitchFamily="34" charset="0"/>
                  <a:cs typeface="Times New Roman" pitchFamily="18" charset="0"/>
                </a:rPr>
                <a:t>   </a:t>
              </a:r>
              <a:r>
                <a:rPr lang="ru-RU" sz="1200" b="1" dirty="0">
                  <a:ea typeface="Calibri" pitchFamily="34" charset="0"/>
                  <a:cs typeface="Times New Roman" pitchFamily="18" charset="0"/>
                </a:rPr>
                <a:t>Разработка рекомендаций совершенствования образовательного процесса</a:t>
              </a:r>
              <a:endParaRPr lang="ru-RU" sz="1200" dirty="0">
                <a:ea typeface="Calibri" pitchFamily="34" charset="0"/>
                <a:cs typeface="Times New Roman" pitchFamily="18" charset="0"/>
              </a:endParaRPr>
            </a:p>
            <a:p>
              <a:pPr algn="ctr"/>
              <a:r>
                <a:rPr lang="ru-RU" sz="1200" i="1" dirty="0">
                  <a:ea typeface="Calibri" pitchFamily="34" charset="0"/>
                  <a:cs typeface="Times New Roman" pitchFamily="18" charset="0"/>
                </a:rPr>
                <a:t>ОО – шефы, РИРО, ММС, МРГН, ШРГН</a:t>
              </a:r>
            </a:p>
          </p:txBody>
        </p:sp>
        <p:sp>
          <p:nvSpPr>
            <p:cNvPr id="35" name="Text Box 70">
              <a:extLst>
                <a:ext uri="{FF2B5EF4-FFF2-40B4-BE49-F238E27FC236}">
                  <a16:creationId xmlns="" xmlns:a16="http://schemas.microsoft.com/office/drawing/2014/main" id="{6CD91CD0-9B86-4B07-AFCB-B7C5F0D1D4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6671" y="4231413"/>
              <a:ext cx="6119788" cy="5667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</p:spPr>
          <p:txBody>
            <a:bodyPr anchor="ctr" anchorCtr="0"/>
            <a:lstStyle/>
            <a:p>
              <a:pPr algn="ctr"/>
              <a:r>
                <a:rPr lang="ru-RU" sz="1400" b="1" dirty="0">
                  <a:ea typeface="Calibri" pitchFamily="34" charset="0"/>
                  <a:cs typeface="Times New Roman" pitchFamily="18" charset="0"/>
                </a:rPr>
                <a:t>Оказание методической помощи</a:t>
              </a:r>
              <a:endParaRPr lang="ru-RU" sz="1400" dirty="0">
                <a:ea typeface="Calibri" pitchFamily="34" charset="0"/>
                <a:cs typeface="Times New Roman" pitchFamily="18" charset="0"/>
              </a:endParaRPr>
            </a:p>
            <a:p>
              <a:pPr algn="ctr"/>
              <a:r>
                <a:rPr lang="ru-RU" sz="1200" i="1" dirty="0">
                  <a:ea typeface="Calibri" pitchFamily="34" charset="0"/>
                  <a:cs typeface="Times New Roman" pitchFamily="18" charset="0"/>
                </a:rPr>
                <a:t>РИРО, ОО – шефы, РИРО, ММС, МРГН, ШРГН</a:t>
              </a:r>
            </a:p>
          </p:txBody>
        </p:sp>
        <p:sp>
          <p:nvSpPr>
            <p:cNvPr id="36" name="Text Box 65">
              <a:extLst>
                <a:ext uri="{FF2B5EF4-FFF2-40B4-BE49-F238E27FC236}">
                  <a16:creationId xmlns="" xmlns:a16="http://schemas.microsoft.com/office/drawing/2014/main" id="{97CE153A-B72B-45C6-B1DD-B11678A8DD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6671" y="5006519"/>
              <a:ext cx="6119788" cy="5667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</p:spPr>
          <p:txBody>
            <a:bodyPr anchor="ctr" anchorCtr="0"/>
            <a:lstStyle/>
            <a:p>
              <a:pPr algn="ctr"/>
              <a:r>
                <a:rPr lang="ru-RU" sz="1400" b="1" dirty="0">
                  <a:ea typeface="Calibri" pitchFamily="34" charset="0"/>
                  <a:cs typeface="Times New Roman" pitchFamily="18" charset="0"/>
                </a:rPr>
                <a:t>Диагностика реализации мероприятий</a:t>
              </a:r>
              <a:endParaRPr lang="ru-RU" sz="1400" dirty="0">
                <a:ea typeface="Calibri" pitchFamily="34" charset="0"/>
                <a:cs typeface="Times New Roman" pitchFamily="18" charset="0"/>
              </a:endParaRPr>
            </a:p>
            <a:p>
              <a:pPr algn="ctr"/>
              <a:r>
                <a:rPr lang="ru-RU" sz="1200" i="1" dirty="0">
                  <a:ea typeface="Calibri" pitchFamily="34" charset="0"/>
                  <a:cs typeface="Times New Roman" pitchFamily="18" charset="0"/>
                </a:rPr>
                <a:t>МОУО, РИРО</a:t>
              </a:r>
              <a:endParaRPr lang="ru-RU" sz="1200" dirty="0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>
              <a:extLst>
                <a:ext uri="{FF2B5EF4-FFF2-40B4-BE49-F238E27FC236}">
                  <a16:creationId xmlns="" xmlns:a16="http://schemas.microsoft.com/office/drawing/2014/main" id="{8975F47E-908E-41F5-8DCA-BFCB6DE61C70}"/>
                </a:ext>
              </a:extLst>
            </p:cNvPr>
            <p:cNvCxnSpPr>
              <a:cxnSpLocks/>
              <a:endCxn id="31" idx="1"/>
            </p:cNvCxnSpPr>
            <p:nvPr/>
          </p:nvCxnSpPr>
          <p:spPr bwMode="auto">
            <a:xfrm>
              <a:off x="863166" y="1426270"/>
              <a:ext cx="7233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>
              <a:extLst>
                <a:ext uri="{FF2B5EF4-FFF2-40B4-BE49-F238E27FC236}">
                  <a16:creationId xmlns="" xmlns:a16="http://schemas.microsoft.com/office/drawing/2014/main" id="{AE8AC49E-D425-4D02-A0CD-C91EE757AB46}"/>
                </a:ext>
              </a:extLst>
            </p:cNvPr>
            <p:cNvCxnSpPr>
              <a:cxnSpLocks/>
              <a:endCxn id="31" idx="3"/>
            </p:cNvCxnSpPr>
            <p:nvPr/>
          </p:nvCxnSpPr>
          <p:spPr bwMode="auto">
            <a:xfrm flipH="1">
              <a:off x="7706290" y="1426270"/>
              <a:ext cx="72333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Соединительная линия уступом 45">
              <a:extLst>
                <a:ext uri="{FF2B5EF4-FFF2-40B4-BE49-F238E27FC236}">
                  <a16:creationId xmlns="" xmlns:a16="http://schemas.microsoft.com/office/drawing/2014/main" id="{2EC241E9-6AE5-4433-BC51-E9257B9F811C}"/>
                </a:ext>
              </a:extLst>
            </p:cNvPr>
            <p:cNvCxnSpPr>
              <a:cxnSpLocks/>
              <a:stCxn id="36" idx="1"/>
            </p:cNvCxnSpPr>
            <p:nvPr/>
          </p:nvCxnSpPr>
          <p:spPr bwMode="auto">
            <a:xfrm rot="10800000">
              <a:off x="863167" y="1426270"/>
              <a:ext cx="713504" cy="3863646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Соединительная линия уступом 46">
              <a:extLst>
                <a:ext uri="{FF2B5EF4-FFF2-40B4-BE49-F238E27FC236}">
                  <a16:creationId xmlns="" xmlns:a16="http://schemas.microsoft.com/office/drawing/2014/main" id="{7C458262-38C6-4DD6-ADAF-1B799D700444}"/>
                </a:ext>
              </a:extLst>
            </p:cNvPr>
            <p:cNvCxnSpPr>
              <a:cxnSpLocks/>
              <a:stCxn id="36" idx="3"/>
            </p:cNvCxnSpPr>
            <p:nvPr/>
          </p:nvCxnSpPr>
          <p:spPr bwMode="auto">
            <a:xfrm flipV="1">
              <a:off x="7696459" y="1426270"/>
              <a:ext cx="733166" cy="3863646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>
              <a:extLst>
                <a:ext uri="{FF2B5EF4-FFF2-40B4-BE49-F238E27FC236}">
                  <a16:creationId xmlns="" xmlns:a16="http://schemas.microsoft.com/office/drawing/2014/main" id="{1CE7ECF1-AD51-46E7-BB30-E9774B805F67}"/>
                </a:ext>
              </a:extLst>
            </p:cNvPr>
            <p:cNvCxnSpPr>
              <a:cxnSpLocks/>
              <a:stCxn id="31" idx="2"/>
              <a:endCxn id="32" idx="0"/>
            </p:cNvCxnSpPr>
            <p:nvPr/>
          </p:nvCxnSpPr>
          <p:spPr bwMode="auto">
            <a:xfrm flipH="1">
              <a:off x="4636565" y="1709667"/>
              <a:ext cx="9831" cy="2073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>
              <a:extLst>
                <a:ext uri="{FF2B5EF4-FFF2-40B4-BE49-F238E27FC236}">
                  <a16:creationId xmlns="" xmlns:a16="http://schemas.microsoft.com/office/drawing/2014/main" id="{0155D3E2-5749-429A-9FDE-A9CBFE9E1BDD}"/>
                </a:ext>
              </a:extLst>
            </p:cNvPr>
            <p:cNvCxnSpPr>
              <a:cxnSpLocks/>
              <a:stCxn id="32" idx="2"/>
              <a:endCxn id="33" idx="0"/>
            </p:cNvCxnSpPr>
            <p:nvPr/>
          </p:nvCxnSpPr>
          <p:spPr bwMode="auto">
            <a:xfrm>
              <a:off x="4636565" y="2483844"/>
              <a:ext cx="0" cy="2073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>
              <a:extLst>
                <a:ext uri="{FF2B5EF4-FFF2-40B4-BE49-F238E27FC236}">
                  <a16:creationId xmlns="" xmlns:a16="http://schemas.microsoft.com/office/drawing/2014/main" id="{CC9DCB19-993B-4134-9CB6-6184C2765B8F}"/>
                </a:ext>
              </a:extLst>
            </p:cNvPr>
            <p:cNvCxnSpPr>
              <a:cxnSpLocks/>
              <a:stCxn id="33" idx="2"/>
              <a:endCxn id="34" idx="0"/>
            </p:cNvCxnSpPr>
            <p:nvPr/>
          </p:nvCxnSpPr>
          <p:spPr bwMode="auto">
            <a:xfrm>
              <a:off x="4636565" y="3258021"/>
              <a:ext cx="0" cy="2032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>
              <a:extLst>
                <a:ext uri="{FF2B5EF4-FFF2-40B4-BE49-F238E27FC236}">
                  <a16:creationId xmlns="" xmlns:a16="http://schemas.microsoft.com/office/drawing/2014/main" id="{188CB2DE-F51D-42B2-9303-0BA34E06DA33}"/>
                </a:ext>
              </a:extLst>
            </p:cNvPr>
            <p:cNvCxnSpPr>
              <a:cxnSpLocks/>
              <a:stCxn id="34" idx="2"/>
              <a:endCxn id="35" idx="0"/>
            </p:cNvCxnSpPr>
            <p:nvPr/>
          </p:nvCxnSpPr>
          <p:spPr bwMode="auto">
            <a:xfrm>
              <a:off x="4636565" y="4028114"/>
              <a:ext cx="0" cy="2032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>
              <a:extLst>
                <a:ext uri="{FF2B5EF4-FFF2-40B4-BE49-F238E27FC236}">
                  <a16:creationId xmlns="" xmlns:a16="http://schemas.microsoft.com/office/drawing/2014/main" id="{A70765D9-A7AF-4488-9E23-9EA849CE384E}"/>
                </a:ext>
              </a:extLst>
            </p:cNvPr>
            <p:cNvCxnSpPr>
              <a:cxnSpLocks/>
              <a:stCxn id="35" idx="2"/>
              <a:endCxn id="36" idx="0"/>
            </p:cNvCxnSpPr>
            <p:nvPr/>
          </p:nvCxnSpPr>
          <p:spPr bwMode="auto">
            <a:xfrm>
              <a:off x="4636565" y="4798207"/>
              <a:ext cx="0" cy="2083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4" name="Прямоугольник 103">
            <a:extLst>
              <a:ext uri="{FF2B5EF4-FFF2-40B4-BE49-F238E27FC236}">
                <a16:creationId xmlns="" xmlns:a16="http://schemas.microsoft.com/office/drawing/2014/main" id="{D8D41C54-0FEC-4129-83DE-96D66581BE0E}"/>
              </a:ext>
            </a:extLst>
          </p:cNvPr>
          <p:cNvSpPr/>
          <p:nvPr/>
        </p:nvSpPr>
        <p:spPr>
          <a:xfrm>
            <a:off x="214312" y="5688866"/>
            <a:ext cx="2312466" cy="741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ММС - </a:t>
            </a:r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муниципальные методические службы</a:t>
            </a:r>
          </a:p>
          <a:p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МРГН - </a:t>
            </a:r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муниципальные группы по наставничеству</a:t>
            </a:r>
          </a:p>
          <a:p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ШРГН -</a:t>
            </a:r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 школьные рабочие группы по наставничеству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="" xmlns:a16="http://schemas.microsoft.com/office/drawing/2014/main" id="{B651D796-2074-4445-9020-CEC8D6176609}"/>
              </a:ext>
            </a:extLst>
          </p:cNvPr>
          <p:cNvSpPr/>
          <p:nvPr/>
        </p:nvSpPr>
        <p:spPr>
          <a:xfrm>
            <a:off x="2686050" y="5556533"/>
            <a:ext cx="904875" cy="35849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ММС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="" xmlns:a16="http://schemas.microsoft.com/office/drawing/2014/main" id="{04A87058-2BB7-4B7C-BFF3-8C4BF544D8A2}"/>
              </a:ext>
            </a:extLst>
          </p:cNvPr>
          <p:cNvSpPr/>
          <p:nvPr/>
        </p:nvSpPr>
        <p:spPr>
          <a:xfrm>
            <a:off x="2686050" y="6068814"/>
            <a:ext cx="904875" cy="35849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МРГН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="" xmlns:a16="http://schemas.microsoft.com/office/drawing/2014/main" id="{3D2476BF-D5C7-4BB4-9A84-E1513EE9325C}"/>
              </a:ext>
            </a:extLst>
          </p:cNvPr>
          <p:cNvSpPr/>
          <p:nvPr/>
        </p:nvSpPr>
        <p:spPr>
          <a:xfrm>
            <a:off x="3900823" y="5556533"/>
            <a:ext cx="2233277" cy="35849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ММС, </a:t>
            </a:r>
            <a:r>
              <a:rPr lang="ru-RU" sz="1200" b="1" dirty="0" err="1"/>
              <a:t>оо</a:t>
            </a:r>
            <a:r>
              <a:rPr lang="ru-RU" sz="1200" b="1" dirty="0"/>
              <a:t>- шефы, ОО СНОР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="" xmlns:a16="http://schemas.microsoft.com/office/drawing/2014/main" id="{1DEB6E95-9F68-46AC-B105-77A21F855231}"/>
              </a:ext>
            </a:extLst>
          </p:cNvPr>
          <p:cNvSpPr/>
          <p:nvPr/>
        </p:nvSpPr>
        <p:spPr>
          <a:xfrm>
            <a:off x="3900823" y="6068814"/>
            <a:ext cx="2233277" cy="35849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ШРГН</a:t>
            </a:r>
          </a:p>
        </p:txBody>
      </p:sp>
      <p:cxnSp>
        <p:nvCxnSpPr>
          <p:cNvPr id="110" name="Прямая со стрелкой 109">
            <a:extLst>
              <a:ext uri="{FF2B5EF4-FFF2-40B4-BE49-F238E27FC236}">
                <a16:creationId xmlns="" xmlns:a16="http://schemas.microsoft.com/office/drawing/2014/main" id="{5C0BDFAE-D3A7-4AD5-83A4-C1F3B39AFA46}"/>
              </a:ext>
            </a:extLst>
          </p:cNvPr>
          <p:cNvCxnSpPr>
            <a:stCxn id="105" idx="2"/>
            <a:endCxn id="106" idx="0"/>
          </p:cNvCxnSpPr>
          <p:nvPr/>
        </p:nvCxnSpPr>
        <p:spPr>
          <a:xfrm>
            <a:off x="3138488" y="5915025"/>
            <a:ext cx="0" cy="15378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Прямая со стрелкой 111">
            <a:extLst>
              <a:ext uri="{FF2B5EF4-FFF2-40B4-BE49-F238E27FC236}">
                <a16:creationId xmlns="" xmlns:a16="http://schemas.microsoft.com/office/drawing/2014/main" id="{414D0AEC-B96F-473F-93A0-3CA16FDEFB81}"/>
              </a:ext>
            </a:extLst>
          </p:cNvPr>
          <p:cNvCxnSpPr>
            <a:stCxn id="107" idx="2"/>
            <a:endCxn id="108" idx="0"/>
          </p:cNvCxnSpPr>
          <p:nvPr/>
        </p:nvCxnSpPr>
        <p:spPr>
          <a:xfrm>
            <a:off x="5017462" y="5915025"/>
            <a:ext cx="0" cy="15378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04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7"/>
          <p:cNvSpPr>
            <a:spLocks noChangeArrowheads="1"/>
          </p:cNvSpPr>
          <p:nvPr/>
        </p:nvSpPr>
        <p:spPr bwMode="gray">
          <a:xfrm>
            <a:off x="1835696" y="236389"/>
            <a:ext cx="5286375" cy="9715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5E5E5"/>
              </a:gs>
              <a:gs pos="50000">
                <a:srgbClr val="F8F8F8"/>
              </a:gs>
              <a:gs pos="100000">
                <a:srgbClr val="E5E5E5"/>
              </a:gs>
            </a:gsLst>
            <a:lin ang="5400000" scaled="1"/>
          </a:gradFill>
          <a:ln w="19050">
            <a:solidFill>
              <a:srgbClr val="808080"/>
            </a:solidFill>
            <a:round/>
            <a:headEnd/>
            <a:tailEnd/>
          </a:ln>
          <a:effectLst>
            <a:outerShdw dist="25400" dir="54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70595" y="116632"/>
            <a:ext cx="5616575" cy="97155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4000" b="0" i="1" dirty="0">
                <a:ln>
                  <a:solidFill>
                    <a:srgbClr val="B51B7E"/>
                  </a:solidFill>
                </a:ln>
                <a:solidFill>
                  <a:srgbClr val="CC0099"/>
                </a:solidFill>
                <a:effectLst/>
                <a:latin typeface="Bookman Old Style" pitchFamily="18" charset="0"/>
                <a:ea typeface="+mn-ea"/>
                <a:cs typeface="+mn-cs"/>
              </a:rPr>
              <a:t>Комплекс </a:t>
            </a:r>
            <a:r>
              <a:rPr lang="ru-RU" sz="4000" b="0" i="1" dirty="0" smtClean="0">
                <a:ln>
                  <a:solidFill>
                    <a:srgbClr val="B51B7E"/>
                  </a:solidFill>
                </a:ln>
                <a:solidFill>
                  <a:srgbClr val="CC0099"/>
                </a:solidFill>
                <a:effectLst/>
                <a:latin typeface="Bookman Old Style" pitchFamily="18" charset="0"/>
                <a:ea typeface="+mn-ea"/>
                <a:cs typeface="+mn-cs"/>
              </a:rPr>
              <a:t>мер </a:t>
            </a:r>
            <a:r>
              <a:rPr lang="ru-RU" sz="2000" b="0" i="1" dirty="0" smtClean="0">
                <a:ln>
                  <a:solidFill>
                    <a:srgbClr val="B51B7E"/>
                  </a:solidFill>
                </a:ln>
                <a:solidFill>
                  <a:srgbClr val="CC0099"/>
                </a:solidFill>
                <a:effectLst/>
                <a:latin typeface="Bookman Old Style" pitchFamily="18" charset="0"/>
                <a:ea typeface="+mn-ea"/>
                <a:cs typeface="+mn-cs"/>
              </a:rPr>
              <a:t>(муниципальный уровень)</a:t>
            </a:r>
            <a:endParaRPr lang="ru-RU" sz="2000" b="0" i="1" dirty="0">
              <a:ln>
                <a:solidFill>
                  <a:srgbClr val="B51B7E"/>
                </a:solidFill>
              </a:ln>
              <a:solidFill>
                <a:srgbClr val="CC0099"/>
              </a:solidFill>
              <a:effectLst/>
              <a:latin typeface="Bookman Old Style" pitchFamily="18" charset="0"/>
              <a:ea typeface="+mn-ea"/>
              <a:cs typeface="+mn-cs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660126"/>
              </p:ext>
            </p:extLst>
          </p:nvPr>
        </p:nvGraphicFramePr>
        <p:xfrm>
          <a:off x="395536" y="1772818"/>
          <a:ext cx="835292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711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ои документы\ФОТО ОУ ДОУ\ФОТО ОУ\Управление образования ФОТО в книгу\Фото №10 Вальс выпускн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725" y="3861048"/>
            <a:ext cx="3527261" cy="235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1484784"/>
            <a:ext cx="509230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i="1" dirty="0">
                <a:latin typeface="Times New Roman" pitchFamily="18" charset="0"/>
                <a:cs typeface="Times New Roman" pitchFamily="18" charset="0"/>
              </a:rPr>
              <a:t>По результатам ЕГЭ 2020 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marL="342900" indent="-342900" algn="ctr">
              <a:buFontTx/>
              <a:buChar char="-"/>
            </a:pP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2100" i="1" dirty="0">
                <a:latin typeface="Times New Roman" pitchFamily="18" charset="0"/>
                <a:cs typeface="Times New Roman" pitchFamily="18" charset="0"/>
              </a:rPr>
              <a:t>% учащихся набрали 80 и более баллов по русскому языку (областной показатель 34%);  </a:t>
            </a:r>
            <a:endParaRPr lang="ru-RU" sz="21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2100" i="1" dirty="0">
                <a:latin typeface="Times New Roman" pitchFamily="18" charset="0"/>
                <a:cs typeface="Times New Roman" pitchFamily="18" charset="0"/>
              </a:rPr>
              <a:t>% - по математике (область – 6%).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1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100" i="1" dirty="0">
                <a:latin typeface="Times New Roman" pitchFamily="18" charset="0"/>
                <a:cs typeface="Times New Roman" pitchFamily="18" charset="0"/>
              </a:rPr>
              <a:t>2020 году 16 учащихся школ (4%) стали победителями и призерами регионального этапа Всероссийской олимпиады школьников. 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i="1" dirty="0">
                <a:latin typeface="Times New Roman" pitchFamily="18" charset="0"/>
                <a:cs typeface="Times New Roman" pitchFamily="18" charset="0"/>
              </a:rPr>
              <a:t>В 2019 году Крючков Дмитрий, учащийся 9 класса 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– призер заключительного этапа </a:t>
            </a:r>
            <a:r>
              <a:rPr lang="ru-RU" sz="2100" i="1" dirty="0" err="1" smtClean="0"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 по химии.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i="1" dirty="0">
                <a:latin typeface="Times New Roman" pitchFamily="18" charset="0"/>
                <a:cs typeface="Times New Roman" pitchFamily="18" charset="0"/>
              </a:rPr>
              <a:t>Ежегодно учащиеся школы проходят конкурсный отбор в профильные смены образовательного центра «Сириус».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7uUB2dEXl-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1584176" cy="105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1\Desktop\фото для през Рубцовой\IMG_0173-30-10-18-11-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r="3407"/>
          <a:stretch>
            <a:fillRect/>
          </a:stretch>
        </p:blipFill>
        <p:spPr bwMode="auto">
          <a:xfrm>
            <a:off x="5434161" y="332656"/>
            <a:ext cx="3346391" cy="2855937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/>
        </p:spPr>
      </p:pic>
      <p:sp>
        <p:nvSpPr>
          <p:cNvPr id="2" name="Прямоугольник 1"/>
          <p:cNvSpPr/>
          <p:nvPr/>
        </p:nvSpPr>
        <p:spPr>
          <a:xfrm>
            <a:off x="2483768" y="288029"/>
            <a:ext cx="22012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ln>
                  <a:solidFill>
                    <a:srgbClr val="B51B7E"/>
                  </a:solidFill>
                </a:ln>
                <a:solidFill>
                  <a:srgbClr val="CC0099"/>
                </a:solidFill>
                <a:latin typeface="Bookman Old Style" pitchFamily="18" charset="0"/>
              </a:rPr>
              <a:t>МБОУ СОШ №</a:t>
            </a:r>
            <a:r>
              <a:rPr lang="ru-RU" sz="2000" i="1" dirty="0" smtClean="0">
                <a:ln>
                  <a:solidFill>
                    <a:srgbClr val="B51B7E"/>
                  </a:solidFill>
                </a:ln>
                <a:solidFill>
                  <a:srgbClr val="CC0099"/>
                </a:solidFill>
                <a:latin typeface="Bookman Old Style" pitchFamily="18" charset="0"/>
              </a:rPr>
              <a:t>1</a:t>
            </a:r>
          </a:p>
          <a:p>
            <a:r>
              <a:rPr lang="ru-RU" sz="2000" i="1" dirty="0" smtClean="0">
                <a:ln>
                  <a:solidFill>
                    <a:srgbClr val="B51B7E"/>
                  </a:solidFill>
                </a:ln>
                <a:solidFill>
                  <a:srgbClr val="CC0099"/>
                </a:solidFill>
                <a:latin typeface="Bookman Old Style" pitchFamily="18" charset="0"/>
              </a:rPr>
              <a:t> </a:t>
            </a:r>
            <a:r>
              <a:rPr lang="ru-RU" sz="2000" i="1" dirty="0">
                <a:ln>
                  <a:solidFill>
                    <a:srgbClr val="B51B7E"/>
                  </a:solidFill>
                </a:ln>
                <a:solidFill>
                  <a:srgbClr val="CC0099"/>
                </a:solidFill>
                <a:latin typeface="Bookman Old Style" pitchFamily="18" charset="0"/>
              </a:rPr>
              <a:t>(школа-шеф)</a:t>
            </a:r>
          </a:p>
        </p:txBody>
      </p:sp>
    </p:spTree>
    <p:extLst>
      <p:ext uri="{BB962C8B-B14F-4D97-AF65-F5344CB8AC3E}">
        <p14:creationId xmlns:p14="http://schemas.microsoft.com/office/powerpoint/2010/main" val="13655943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883568"/>
            <a:ext cx="2438400" cy="54726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муниципальной составляющей регионального проекта –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повышение качества образовательных результатов обучающихся школы, показывающей низкие результаты обучения</a:t>
            </a:r>
            <a:endParaRPr lang="ru-RU" altLang="ru-RU" sz="20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338811" y="620688"/>
            <a:ext cx="3352800" cy="419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2000" b="1" dirty="0" smtClean="0">
                <a:solidFill>
                  <a:srgbClr val="FFFFFF"/>
                </a:solidFill>
                <a:latin typeface="Times New Roman" pitchFamily="18" charset="0"/>
                <a:cs typeface="Calibri" pitchFamily="34" charset="0"/>
              </a:rPr>
              <a:t>Задачи:</a:t>
            </a:r>
            <a:endParaRPr lang="ru-RU" altLang="ru-RU" sz="2000" b="1" dirty="0">
              <a:solidFill>
                <a:srgbClr val="FFFFFF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91470" y="1268760"/>
            <a:ext cx="6019800" cy="525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Разработка и корректировка локальных актов, регламентирующих образовательную деятельность</a:t>
            </a:r>
            <a:endParaRPr lang="ru-RU" altLang="ru-RU"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77356" y="2046188"/>
            <a:ext cx="6019800" cy="5907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Обеспечение повышения уровня квалификации педагогических и управленческих кадров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61729" y="2852936"/>
            <a:ext cx="6019800" cy="7669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Внедрение эффективных механизмов методической помощи педагогам с низкими результатами обучения и функционирующих в сложных социальных условиях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61729" y="3861048"/>
            <a:ext cx="601980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Активизация деятельности общественно-профессиональных объединений руководителей и педагогов по обмену опытом преодоления внутренних и внешних факторов, обуславливающих низкие образовательные результаты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57165" y="5161359"/>
            <a:ext cx="601980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Внедрение механизмов мониторинга результативности программы перевода школы с низкими результатами обучения и школы, функционирующей в неблагоприятных социальных условиях, в эффективный режим функционирования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93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5536" y="116632"/>
            <a:ext cx="849694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500" b="1" i="1" dirty="0" smtClean="0">
                <a:solidFill>
                  <a:srgbClr val="B51B7E"/>
                </a:solidFill>
                <a:latin typeface="Bookman Old Style" pitchFamily="18" charset="0"/>
              </a:rPr>
              <a:t>Реализация совместной работы школы-шефа и школы СНОР </a:t>
            </a:r>
            <a:endParaRPr lang="ru-RU" sz="2500" b="1" i="1" dirty="0">
              <a:solidFill>
                <a:srgbClr val="B51B7E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C:\Users\User\Desktop\Фото школа 1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98" y="1170593"/>
            <a:ext cx="2066925" cy="275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Школа 2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33128"/>
            <a:ext cx="2095500" cy="2793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Филатова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63" y="4440509"/>
            <a:ext cx="2597448" cy="1851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Фото заседания с Барковой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89" y="4429087"/>
            <a:ext cx="2754627" cy="2068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Совещание 2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614" y="4331915"/>
            <a:ext cx="2801292" cy="2068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User\Desktop\ГМО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448" y="1916832"/>
            <a:ext cx="3103910" cy="214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316485" y="11331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Методические, педагогические советы, семинары, конференции </a:t>
            </a:r>
          </a:p>
        </p:txBody>
      </p:sp>
    </p:spTree>
    <p:extLst>
      <p:ext uri="{BB962C8B-B14F-4D97-AF65-F5344CB8AC3E}">
        <p14:creationId xmlns:p14="http://schemas.microsoft.com/office/powerpoint/2010/main" val="233856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5536" y="116632"/>
            <a:ext cx="849694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500" b="1" i="1" dirty="0" smtClean="0">
                <a:solidFill>
                  <a:srgbClr val="B51B7E"/>
                </a:solidFill>
                <a:latin typeface="Bookman Old Style" pitchFamily="18" charset="0"/>
              </a:rPr>
              <a:t>Реализация совместной работы школы-шефа и школы СНОР </a:t>
            </a:r>
            <a:endParaRPr lang="ru-RU" sz="2500" b="1" i="1" dirty="0">
              <a:solidFill>
                <a:srgbClr val="B51B7E"/>
              </a:solidFill>
              <a:latin typeface="Bookman Old Style" pitchFamily="18" charset="0"/>
            </a:endParaRPr>
          </a:p>
        </p:txBody>
      </p:sp>
      <p:pic>
        <p:nvPicPr>
          <p:cNvPr id="5" name="Picture 2" descr="D:\Мои документы\ФОТО ОУ ДОУ\Урок Вольновой\IMG_02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35" y="1857033"/>
            <a:ext cx="2853019" cy="213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Мои документы\ФОТО ОУ ДОУ\Фото ОУ ДОУ\Фото конференция\конференция\МОУ СОШ  №6\фото\Горбунова\P10106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656" y="1916832"/>
            <a:ext cx="2693824" cy="202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Мои документы\ФОТО ОУ ДОУ\Фото ОУ ДОУ\Фото конференция\конференция\МОУ СОШ №1\фото\Анискина\P10106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19465"/>
            <a:ext cx="2736306" cy="205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User\Desktop\Урок Анискина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801" y="2276872"/>
            <a:ext cx="2502644" cy="1912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Урок Тулбанова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37112"/>
            <a:ext cx="2952328" cy="20344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2358008" y="1210702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Предметные недели, </a:t>
            </a:r>
          </a:p>
          <a:p>
            <a:pPr algn="ctr"/>
            <a:r>
              <a:rPr lang="ru-RU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демонстрация педагогического опыта</a:t>
            </a:r>
            <a:endParaRPr lang="ru-RU" b="1" i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9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2_Оформление по умолчанию">
  <a:themeElements>
    <a:clrScheme name="9_Оформление по умолчанию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CC"/>
      </a:hlink>
      <a:folHlink>
        <a:srgbClr val="33CCFF"/>
      </a:folHlink>
    </a:clrScheme>
    <a:fontScheme name="9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CC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CC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CC"/>
        </a:hlink>
        <a:folHlink>
          <a:srgbClr val="33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606</Words>
  <Application>Microsoft Office PowerPoint</Application>
  <PresentationFormat>Экран (4:3)</PresentationFormat>
  <Paragraphs>86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62_Оформление по умолчанию</vt:lpstr>
      <vt:lpstr>Воздушный поток</vt:lpstr>
      <vt:lpstr>Презентация PowerPoint</vt:lpstr>
      <vt:lpstr>Презентация PowerPoint</vt:lpstr>
      <vt:lpstr>Презентация PowerPoint</vt:lpstr>
      <vt:lpstr>Управленческая модель перевода ОО со СНОР  в эффективный режим </vt:lpstr>
      <vt:lpstr>Комплекс мер (муниципальный уровень)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2012-03-27T12:53:06Z</dcterms:created>
  <dcterms:modified xsi:type="dcterms:W3CDTF">2020-11-26T10:13:11Z</dcterms:modified>
</cp:coreProperties>
</file>